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4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97" r:id="rId2"/>
    <p:sldMasterId id="2147483722" r:id="rId3"/>
    <p:sldMasterId id="2147483734" r:id="rId4"/>
    <p:sldMasterId id="2147483746" r:id="rId5"/>
  </p:sldMasterIdLst>
  <p:notesMasterIdLst>
    <p:notesMasterId r:id="rId67"/>
  </p:notesMasterIdLst>
  <p:sldIdLst>
    <p:sldId id="279" r:id="rId6"/>
    <p:sldId id="493" r:id="rId7"/>
    <p:sldId id="507" r:id="rId8"/>
    <p:sldId id="494" r:id="rId9"/>
    <p:sldId id="497" r:id="rId10"/>
    <p:sldId id="501" r:id="rId11"/>
    <p:sldId id="502" r:id="rId12"/>
    <p:sldId id="498" r:id="rId13"/>
    <p:sldId id="496" r:id="rId14"/>
    <p:sldId id="503" r:id="rId15"/>
    <p:sldId id="504" r:id="rId16"/>
    <p:sldId id="483" r:id="rId17"/>
    <p:sldId id="267" r:id="rId18"/>
    <p:sldId id="285" r:id="rId19"/>
    <p:sldId id="286" r:id="rId20"/>
    <p:sldId id="306" r:id="rId21"/>
    <p:sldId id="508" r:id="rId22"/>
    <p:sldId id="509" r:id="rId23"/>
    <p:sldId id="505" r:id="rId24"/>
    <p:sldId id="511" r:id="rId25"/>
    <p:sldId id="512" r:id="rId26"/>
    <p:sldId id="309" r:id="rId27"/>
    <p:sldId id="455" r:id="rId28"/>
    <p:sldId id="451" r:id="rId29"/>
    <p:sldId id="452" r:id="rId30"/>
    <p:sldId id="453" r:id="rId31"/>
    <p:sldId id="513" r:id="rId32"/>
    <p:sldId id="514" r:id="rId33"/>
    <p:sldId id="460" r:id="rId34"/>
    <p:sldId id="464" r:id="rId35"/>
    <p:sldId id="465" r:id="rId36"/>
    <p:sldId id="515" r:id="rId37"/>
    <p:sldId id="516" r:id="rId38"/>
    <p:sldId id="517" r:id="rId39"/>
    <p:sldId id="518" r:id="rId40"/>
    <p:sldId id="466" r:id="rId41"/>
    <p:sldId id="519" r:id="rId42"/>
    <p:sldId id="463" r:id="rId43"/>
    <p:sldId id="510" r:id="rId44"/>
    <p:sldId id="506" r:id="rId45"/>
    <p:sldId id="280" r:id="rId46"/>
    <p:sldId id="289" r:id="rId47"/>
    <p:sldId id="290" r:id="rId48"/>
    <p:sldId id="291" r:id="rId49"/>
    <p:sldId id="293" r:id="rId50"/>
    <p:sldId id="294" r:id="rId51"/>
    <p:sldId id="326" r:id="rId52"/>
    <p:sldId id="470" r:id="rId53"/>
    <p:sldId id="315" r:id="rId54"/>
    <p:sldId id="471" r:id="rId55"/>
    <p:sldId id="327" r:id="rId56"/>
    <p:sldId id="472" r:id="rId57"/>
    <p:sldId id="337" r:id="rId58"/>
    <p:sldId id="338" r:id="rId59"/>
    <p:sldId id="344" r:id="rId60"/>
    <p:sldId id="281" r:id="rId61"/>
    <p:sldId id="332" r:id="rId62"/>
    <p:sldId id="333" r:id="rId63"/>
    <p:sldId id="334" r:id="rId64"/>
    <p:sldId id="474" r:id="rId65"/>
    <p:sldId id="489" r:id="rId66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3C3FF"/>
    <a:srgbClr val="65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368"/>
    <p:restoredTop sz="89796"/>
  </p:normalViewPr>
  <p:slideViewPr>
    <p:cSldViewPr snapToGrid="0" snapToObjects="1">
      <p:cViewPr varScale="1">
        <p:scale>
          <a:sx n="104" d="100"/>
          <a:sy n="104" d="100"/>
        </p:scale>
        <p:origin x="216" y="9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presProps" Target="presProps.xml"/><Relationship Id="rId7" Type="http://schemas.openxmlformats.org/officeDocument/2006/relationships/slide" Target="slides/slide2.xml"/><Relationship Id="rId71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66" Type="http://schemas.openxmlformats.org/officeDocument/2006/relationships/slide" Target="slides/slide61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56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viewProps" Target="viewProps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EC5722-DEC0-B04E-A231-D77843315F00}" type="datetimeFigureOut">
              <a:rPr lang="en-US" smtClean="0"/>
              <a:t>9/27/22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F43616-04B7-DC47-B8DD-1CC3F37C9D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0800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tim_uk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flickr.com/photos/52450054@N04/" TargetMode="Externa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tim_uk/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flickr.com/photos/52450054@N04/" TargetMode="Externa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F43616-04B7-DC47-B8DD-1CC3F37C9D2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1936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Slide Image Placeholder 1">
            <a:extLst>
              <a:ext uri="{FF2B5EF4-FFF2-40B4-BE49-F238E27FC236}">
                <a16:creationId xmlns:a16="http://schemas.microsoft.com/office/drawing/2014/main" id="{54CD0207-282D-3541-9EFC-975681ABB88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6" name="Notes Placeholder 2">
            <a:extLst>
              <a:ext uri="{FF2B5EF4-FFF2-40B4-BE49-F238E27FC236}">
                <a16:creationId xmlns:a16="http://schemas.microsoft.com/office/drawing/2014/main" id="{864A3091-081F-7D48-B7AF-9CB1E56DF1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6858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 Loads of them: over 100K identified to date</a:t>
            </a:r>
          </a:p>
          <a:p>
            <a:pPr marL="0" marR="0" lvl="0" indent="0" algn="l" defTabSz="6858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 A single plant species (e.g., tomato) can have 100’s</a:t>
            </a:r>
          </a:p>
          <a:p>
            <a:pPr marL="0" marR="0" lvl="0" indent="0" algn="l" defTabSz="6858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Alkaloids		Non-protein Amino Acids</a:t>
            </a:r>
          </a:p>
          <a:p>
            <a:pPr marL="0" marR="0" lvl="0" indent="0" algn="l" defTabSz="6858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Cyanogens</a:t>
            </a:r>
            <a:r>
              <a:rPr kumimoji="0" lang="en-US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 		Coumarins</a:t>
            </a:r>
          </a:p>
          <a:p>
            <a:pPr marL="0" marR="0" lvl="0" indent="0" algn="l" defTabSz="6858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Terpenoids		Cardenolides</a:t>
            </a:r>
          </a:p>
          <a:p>
            <a:pPr marL="0" marR="0" lvl="0" indent="0" algn="l" defTabSz="6858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Iridoid glycosides</a:t>
            </a:r>
          </a:p>
          <a:p>
            <a:pPr marL="0" marR="0" lvl="0" indent="0" algn="l" defTabSz="6858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Glucosinolates</a:t>
            </a:r>
            <a:r>
              <a:rPr kumimoji="0" lang="en-US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 (e.g., mustard oils)</a:t>
            </a:r>
          </a:p>
          <a:p>
            <a:pPr marL="0" marR="0" lvl="0" indent="0" algn="l" defTabSz="6858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endParaRPr kumimoji="0" lang="en-US" altLang="en-US" sz="9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  <a:p>
            <a:pPr eaLnBrk="1" hangingPunct="1"/>
            <a:endParaRPr lang="en-US" altLang="en-US" dirty="0"/>
          </a:p>
        </p:txBody>
      </p:sp>
      <p:sp>
        <p:nvSpPr>
          <p:cNvPr id="36867" name="Slide Number Placeholder 3">
            <a:extLst>
              <a:ext uri="{FF2B5EF4-FFF2-40B4-BE49-F238E27FC236}">
                <a16:creationId xmlns:a16="http://schemas.microsoft.com/office/drawing/2014/main" id="{5BDDCAE4-29F6-324D-8655-6AFA48F395E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r" defTabSz="9667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16C28FA-EF35-584E-B3C7-3205B7BE767E}" type="slidenum">
              <a:rPr kumimoji="0" lang="en-US" alt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pPr marL="0" marR="0" lvl="0" indent="0" algn="r" defTabSz="96678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121253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Slide Image Placeholder 1">
            <a:extLst>
              <a:ext uri="{FF2B5EF4-FFF2-40B4-BE49-F238E27FC236}">
                <a16:creationId xmlns:a16="http://schemas.microsoft.com/office/drawing/2014/main" id="{E0AE97C0-CB07-EE41-AFAF-EA6E4429E3C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58" name="Notes Placeholder 2">
            <a:extLst>
              <a:ext uri="{FF2B5EF4-FFF2-40B4-BE49-F238E27FC236}">
                <a16:creationId xmlns:a16="http://schemas.microsoft.com/office/drawing/2014/main" id="{4318A2D3-5619-CB4C-A19A-A4FE05A774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/>
              <a:t>Digestibility reducers</a:t>
            </a:r>
          </a:p>
        </p:txBody>
      </p:sp>
      <p:sp>
        <p:nvSpPr>
          <p:cNvPr id="45059" name="Slide Number Placeholder 3">
            <a:extLst>
              <a:ext uri="{FF2B5EF4-FFF2-40B4-BE49-F238E27FC236}">
                <a16:creationId xmlns:a16="http://schemas.microsoft.com/office/drawing/2014/main" id="{7BE3526F-7DD8-5548-9EF6-DE0CC91F80C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r" defTabSz="9667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3738961-6B4F-6C47-969B-1D5EAB3608E7}" type="slidenum">
              <a:rPr kumimoji="0" lang="en-US" alt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pPr marL="0" marR="0" lvl="0" indent="0" algn="r" defTabSz="96678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754496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Slide Image Placeholder 1">
            <a:extLst>
              <a:ext uri="{FF2B5EF4-FFF2-40B4-BE49-F238E27FC236}">
                <a16:creationId xmlns:a16="http://schemas.microsoft.com/office/drawing/2014/main" id="{33BBF741-E8CF-7548-8F58-D0312954F1E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2" name="Notes Placeholder 2">
            <a:extLst>
              <a:ext uri="{FF2B5EF4-FFF2-40B4-BE49-F238E27FC236}">
                <a16:creationId xmlns:a16="http://schemas.microsoft.com/office/drawing/2014/main" id="{9181E327-2DC8-3249-93AE-4D8EFCCBC0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257175" marR="0" lvl="0" indent="-257175" algn="l" defTabSz="6858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Abundant &amp; Diverse: in 20% of plants</a:t>
            </a:r>
          </a:p>
          <a:p>
            <a:pPr marL="257175" marR="0" lvl="0" indent="-257175" algn="l" defTabSz="6858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Nicotine, caffeine, cocaine, morphine / opiates, mescaline, mustard oils</a:t>
            </a:r>
          </a:p>
          <a:p>
            <a:pPr marL="257175" marR="0" lvl="0" indent="-257175" algn="l" defTabSz="6858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Affect nervous system, (stimulants, depressants, psychoactive effects)</a:t>
            </a:r>
          </a:p>
          <a:p>
            <a:pPr marL="257175" marR="0" lvl="0" indent="-257175" algn="l" defTabSz="6858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Inhibit RNA/DNA synthesis</a:t>
            </a:r>
          </a:p>
          <a:p>
            <a:pPr marL="257175" marR="0" lvl="0" indent="-257175" algn="l" defTabSz="6858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Feeding inhibitors (often bitter); </a:t>
            </a:r>
          </a:p>
          <a:p>
            <a:pPr marL="257175" marR="0" lvl="0" indent="-257175" algn="l" defTabSz="6858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Blocks signal transmission in nervous system (Acetylcholinesterase)</a:t>
            </a:r>
          </a:p>
          <a:p>
            <a:pPr marL="257175" marR="0" lvl="0" indent="-257175" algn="l" defTabSz="6858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Some (e.g., pyrrolizidine alkaloids) not toxic until converted to toxic form by enzymes in liver.</a:t>
            </a:r>
          </a:p>
          <a:p>
            <a:endParaRPr lang="en-US" altLang="en-US" dirty="0"/>
          </a:p>
        </p:txBody>
      </p:sp>
      <p:sp>
        <p:nvSpPr>
          <p:cNvPr id="51203" name="Slide Number Placeholder 3">
            <a:extLst>
              <a:ext uri="{FF2B5EF4-FFF2-40B4-BE49-F238E27FC236}">
                <a16:creationId xmlns:a16="http://schemas.microsoft.com/office/drawing/2014/main" id="{83B862CD-2059-AF43-A428-FF900C689E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r" defTabSz="9667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84E3E30-59D3-9A45-88DC-536B41191AED}" type="slidenum">
              <a:rPr kumimoji="0" lang="en-US" alt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pPr marL="0" marR="0" lvl="0" indent="0" algn="r" defTabSz="96678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025738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Slide Image Placeholder 1">
            <a:extLst>
              <a:ext uri="{FF2B5EF4-FFF2-40B4-BE49-F238E27FC236}">
                <a16:creationId xmlns:a16="http://schemas.microsoft.com/office/drawing/2014/main" id="{85415E46-AF7B-634E-8780-800E94A7C55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0" name="Notes Placeholder 2">
            <a:extLst>
              <a:ext uri="{FF2B5EF4-FFF2-40B4-BE49-F238E27FC236}">
                <a16:creationId xmlns:a16="http://schemas.microsoft.com/office/drawing/2014/main" id="{A6726FFC-F5DA-2C47-9714-76BA86B09A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600075" marR="0" lvl="1" indent="-257175" algn="l" defTabSz="6858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Molecules containing cyanide (HCN)</a:t>
            </a:r>
          </a:p>
          <a:p>
            <a:pPr marL="600075" marR="0" lvl="1" indent="-257175" algn="l" defTabSz="6858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Often highly compartmentalized (duh)</a:t>
            </a:r>
          </a:p>
          <a:p>
            <a:pPr marL="600075" marR="0" lvl="1" indent="-257175" algn="l" defTabSz="6858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HCN released when tissues damaged</a:t>
            </a:r>
          </a:p>
          <a:p>
            <a:pPr marL="600075" marR="0" lvl="1" indent="-257175" algn="l" defTabSz="6858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Inhibits electron transport / cellular respiration (creation of ATP)</a:t>
            </a:r>
          </a:p>
          <a:p>
            <a:endParaRPr lang="en-US" altLang="en-US" dirty="0"/>
          </a:p>
        </p:txBody>
      </p:sp>
      <p:sp>
        <p:nvSpPr>
          <p:cNvPr id="53251" name="Slide Number Placeholder 3">
            <a:extLst>
              <a:ext uri="{FF2B5EF4-FFF2-40B4-BE49-F238E27FC236}">
                <a16:creationId xmlns:a16="http://schemas.microsoft.com/office/drawing/2014/main" id="{5F424B0B-E94A-4148-96C9-36CC57E353F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r" defTabSz="9667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37D1483-298C-AF4C-8386-ED83CAF9F6B8}" type="slidenum">
              <a:rPr kumimoji="0" lang="en-US" alt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pPr marL="0" marR="0" lvl="0" indent="0" algn="r" defTabSz="96678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149903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www.flickr.com</a:t>
            </a:r>
            <a:r>
              <a:rPr lang="en-US" dirty="0"/>
              <a:t>/photos/</a:t>
            </a:r>
            <a:r>
              <a:rPr lang="en-US" dirty="0" err="1"/>
              <a:t>archimandrill</a:t>
            </a:r>
            <a:r>
              <a:rPr lang="en-US" dirty="0"/>
              <a:t>/3028878891/in/photolist-5BDNaR-xsUg2d-owsqGj-2hQjNUm-EQVWra-xbHDkS-xNxVdH-2hQkPoB-tCAwnZ-x3LDUh-ow9qhE-2hQjMxU-rpkXN2-xBQ9ZN-xBVZgZ-7fuKzQ-x9b4dG-y3yABu-y6c9wg-xNind5-xesQ4r-y5mdou-y3KEpo-wGrpYj-9Q1RYc-x9pvzT-dJvj8q-RMAYMp-r62y32-y5iqbn-qtz7hy-y4CkTX-x3Dc29-xNAspG-y3tQF1-ouzmYA-y57beC-y4SNQm-x8YbDh-y5nqwW-xZSANH-y6XKdP-y5qzRG-x8ZWi8-Fm1Vs-y6rZNk-y4TKFJ-oujCVj-y4Tzbf-y5Kiz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F43616-04B7-DC47-B8DD-1CC3F37C9D2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5263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www.flickr.com</a:t>
            </a:r>
            <a:r>
              <a:rPr lang="en-US" dirty="0"/>
              <a:t>/photos/</a:t>
            </a:r>
            <a:r>
              <a:rPr lang="en-US" dirty="0" err="1"/>
              <a:t>archimandrill</a:t>
            </a:r>
            <a:r>
              <a:rPr lang="en-US" dirty="0"/>
              <a:t>/3028878891/in/photolist-5BDNaR-xsUg2d-owsqGj-2hQjNUm-EQVWra-xbHDkS-xNxVdH-2hQkPoB-tCAwnZ-x3LDUh-ow9qhE-2hQjMxU-rpkXN2-xBQ9ZN-xBVZgZ-7fuKzQ-x9b4dG-y3yABu-y6c9wg-xNind5-xesQ4r-y5mdou-y3KEpo-wGrpYj-9Q1RYc-x9pvzT-dJvj8q-RMAYMp-r62y32-y5iqbn-qtz7hy-y4CkTX-x3Dc29-xNAspG-y3tQF1-ouzmYA-y57beC-y4SNQm-x8YbDh-y5nqwW-xZSANH-y6XKdP-y5qzRG-x8ZWi8-Fm1Vs-y6rZNk-y4TKFJ-oujCVj-y4Tzbf-y5Kiz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F43616-04B7-DC47-B8DD-1CC3F37C9D2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8034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algn="l" defTabSz="685800"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en-US" dirty="0">
                <a:solidFill>
                  <a:srgbClr val="333399"/>
                </a:solidFill>
              </a:rPr>
              <a:t>Plants evolve defenses…</a:t>
            </a:r>
            <a:r>
              <a:rPr lang="en-US" altLang="en-US" dirty="0">
                <a:solidFill>
                  <a:srgbClr val="333399"/>
                </a:solidFill>
                <a:latin typeface="Calibri" panose="020F0502020204030204" pitchFamily="34" charset="0"/>
              </a:rPr>
              <a:t>…their consumers evolve ways around them. aka coevolution</a:t>
            </a:r>
          </a:p>
          <a:p>
            <a:pPr lvl="0" algn="l" defTabSz="685800" fontAlgn="base">
              <a:spcBef>
                <a:spcPct val="50000"/>
              </a:spcBef>
              <a:spcAft>
                <a:spcPct val="0"/>
              </a:spcAft>
              <a:defRPr/>
            </a:pPr>
            <a:endParaRPr lang="en-US" altLang="en-US" dirty="0">
              <a:solidFill>
                <a:srgbClr val="333399"/>
              </a:solidFill>
              <a:latin typeface="Calibri" panose="020F0502020204030204" pitchFamily="34" charset="0"/>
            </a:endParaRPr>
          </a:p>
          <a:p>
            <a:pPr lvl="0" algn="l" defTabSz="685800"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en-US" dirty="0">
                <a:solidFill>
                  <a:srgbClr val="333399"/>
                </a:solidFill>
                <a:latin typeface="Calibri" panose="020F0502020204030204" pitchFamily="34" charset="0"/>
              </a:rPr>
              <a:t>The result is (often )specialization and speciation</a:t>
            </a:r>
          </a:p>
          <a:p>
            <a:pPr algn="l"/>
            <a:endParaRPr lang="en-US" dirty="0"/>
          </a:p>
          <a:p>
            <a:pPr algn="l"/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A Long-tailed Sylph in the gardens of </a:t>
            </a:r>
            <a:r>
              <a:rPr lang="en-US" b="0" i="0" dirty="0" err="1">
                <a:solidFill>
                  <a:srgbClr val="111111"/>
                </a:solidFill>
                <a:effectLst/>
                <a:latin typeface="-apple-system"/>
              </a:rPr>
              <a:t>Guango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 Lodge Ecuador</a:t>
            </a:r>
          </a:p>
          <a:p>
            <a:pPr algn="l"/>
            <a:r>
              <a:rPr lang="en-US" dirty="0"/>
              <a:t>https://</a:t>
            </a:r>
            <a:r>
              <a:rPr lang="en-US" dirty="0" err="1"/>
              <a:t>unsplash.com</a:t>
            </a:r>
            <a:r>
              <a:rPr lang="en-US" dirty="0"/>
              <a:t>/photos/D72pC3JeOOk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F43616-04B7-DC47-B8DD-1CC3F37C9D2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30025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algn="l" defTabSz="685800"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en-US" dirty="0">
                <a:solidFill>
                  <a:srgbClr val="333399"/>
                </a:solidFill>
              </a:rPr>
              <a:t>Plants evolve defenses…</a:t>
            </a:r>
            <a:r>
              <a:rPr lang="en-US" altLang="en-US" dirty="0">
                <a:solidFill>
                  <a:srgbClr val="333399"/>
                </a:solidFill>
                <a:latin typeface="Calibri" panose="020F0502020204030204" pitchFamily="34" charset="0"/>
              </a:rPr>
              <a:t>…their consumers evolve ways around them. aka coevolution</a:t>
            </a:r>
          </a:p>
          <a:p>
            <a:pPr lvl="0" algn="l" defTabSz="685800" fontAlgn="base">
              <a:spcBef>
                <a:spcPct val="50000"/>
              </a:spcBef>
              <a:spcAft>
                <a:spcPct val="0"/>
              </a:spcAft>
              <a:defRPr/>
            </a:pPr>
            <a:endParaRPr lang="en-US" altLang="en-US" dirty="0">
              <a:solidFill>
                <a:srgbClr val="333399"/>
              </a:solidFill>
              <a:latin typeface="Calibri" panose="020F0502020204030204" pitchFamily="34" charset="0"/>
            </a:endParaRPr>
          </a:p>
          <a:p>
            <a:pPr lvl="0" algn="l" defTabSz="685800"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en-US" dirty="0">
                <a:solidFill>
                  <a:srgbClr val="333399"/>
                </a:solidFill>
                <a:latin typeface="Calibri" panose="020F0502020204030204" pitchFamily="34" charset="0"/>
              </a:rPr>
              <a:t>The result is (often )specialization and speciation</a:t>
            </a:r>
          </a:p>
          <a:p>
            <a:pPr algn="l"/>
            <a:endParaRPr lang="en-US" dirty="0"/>
          </a:p>
          <a:p>
            <a:pPr algn="l"/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A Long-tailed Sylph in the gardens of </a:t>
            </a:r>
            <a:r>
              <a:rPr lang="en-US" b="0" i="0" dirty="0" err="1">
                <a:solidFill>
                  <a:srgbClr val="111111"/>
                </a:solidFill>
                <a:effectLst/>
                <a:latin typeface="-apple-system"/>
              </a:rPr>
              <a:t>Guango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 Lodge Ecuador</a:t>
            </a:r>
          </a:p>
          <a:p>
            <a:pPr algn="l"/>
            <a:r>
              <a:rPr lang="en-US" dirty="0"/>
              <a:t>https://</a:t>
            </a:r>
            <a:r>
              <a:rPr lang="en-US" dirty="0" err="1"/>
              <a:t>unsplash.com</a:t>
            </a:r>
            <a:r>
              <a:rPr lang="en-US" dirty="0"/>
              <a:t>/photos/D72pC3JeOOk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F43616-04B7-DC47-B8DD-1CC3F37C9D2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3236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3584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/>
              <a:t>Some people add the definition of supporting life for plants…mention recent argument over sediments and aquatic soils.</a:t>
            </a:r>
          </a:p>
          <a:p>
            <a:pPr eaLnBrk="1" hangingPunct="1"/>
            <a:endParaRPr lang="en-US"/>
          </a:p>
        </p:txBody>
      </p:sp>
      <p:sp>
        <p:nvSpPr>
          <p:cNvPr id="3584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1066990-017E-4D45-954E-E1B15CB2CAA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874282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D7A984-833C-42B8-BA92-D5101849525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515350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i="0" u="sng" dirty="0">
                <a:solidFill>
                  <a:srgbClr val="006DAC"/>
                </a:solidFill>
                <a:effectLst/>
                <a:latin typeface="Proxima Nova"/>
                <a:hlinkClick r:id="rId3" tooltip="Go to Tim Sheerman-Chase’s photostream"/>
              </a:rPr>
              <a:t>Tim Sheerman-Chase</a:t>
            </a:r>
            <a:r>
              <a:rPr lang="en-US" b="1" i="0" u="sng" dirty="0">
                <a:solidFill>
                  <a:srgbClr val="006DAC"/>
                </a:solidFill>
                <a:effectLst/>
                <a:latin typeface="Proxima Nova"/>
              </a:rPr>
              <a:t>: https://</a:t>
            </a:r>
            <a:r>
              <a:rPr lang="en-US" b="1" i="0" u="sng" dirty="0" err="1">
                <a:solidFill>
                  <a:srgbClr val="006DAC"/>
                </a:solidFill>
                <a:effectLst/>
                <a:latin typeface="Proxima Nova"/>
              </a:rPr>
              <a:t>www.flickr.com</a:t>
            </a:r>
            <a:r>
              <a:rPr lang="en-US" b="1" i="0" u="sng" dirty="0">
                <a:solidFill>
                  <a:srgbClr val="006DAC"/>
                </a:solidFill>
                <a:effectLst/>
                <a:latin typeface="Proxima Nova"/>
              </a:rPr>
              <a:t>/photos/</a:t>
            </a:r>
            <a:r>
              <a:rPr lang="en-US" b="1" i="0" u="sng" dirty="0" err="1">
                <a:solidFill>
                  <a:srgbClr val="006DAC"/>
                </a:solidFill>
                <a:effectLst/>
                <a:latin typeface="Proxima Nova"/>
              </a:rPr>
              <a:t>tim_uk</a:t>
            </a:r>
            <a:r>
              <a:rPr lang="en-US" b="1" i="0" u="sng" dirty="0">
                <a:solidFill>
                  <a:srgbClr val="006DAC"/>
                </a:solidFill>
                <a:effectLst/>
                <a:latin typeface="Proxima Nova"/>
              </a:rPr>
              <a:t>/51365852590/in/photolist-2mg2qq7-8QLAWW-Wd5FzH-2nLWnZp-53D6pf-kP1D3r-UJgPL3-2iu5CT6-53yNBM-2iB6zTE-53D47N-53D4J9-sc7aeo-53D25E-kP1sGt-53yNc6-53yMMr-qCuMF-2ik9dxm-KzecLe-2iu8cCJ-DzuhyF-eN73jm-2hzpX6b-LsNtnB-2h5iv8B-2iDTQce-7AgbBT-FVVD1B-KtDmeS-rK6y9c-WVi9ug-2n22jDz-2mYACUY-qoxm4X-2dQwCtW-2iZRKa8-iHUrF8-R5785G-jiVTeq-oHYtTy-2mYtYcx-2iqjGkv-dSNwaM-NrE9ds-6UBPy2-2hbgBxU-Q5ekWg-a8tgW1-HDFxVn</a:t>
            </a:r>
          </a:p>
          <a:p>
            <a:r>
              <a:rPr lang="en-US" b="1" i="0" u="sng" dirty="0">
                <a:solidFill>
                  <a:srgbClr val="006DAC"/>
                </a:solidFill>
                <a:effectLst/>
                <a:latin typeface="Proxima Nova"/>
                <a:hlinkClick r:id="rId4" tooltip="Go to Judy Gallagher’s photostream"/>
              </a:rPr>
              <a:t>Judy Gallagher</a:t>
            </a:r>
            <a:r>
              <a:rPr lang="en-US" b="1" i="0" u="sng" dirty="0">
                <a:solidFill>
                  <a:srgbClr val="006DAC"/>
                </a:solidFill>
                <a:effectLst/>
                <a:latin typeface="Proxima Nova"/>
              </a:rPr>
              <a:t>: https://</a:t>
            </a:r>
            <a:r>
              <a:rPr lang="en-US" b="1" i="0" u="sng" dirty="0" err="1">
                <a:solidFill>
                  <a:srgbClr val="006DAC"/>
                </a:solidFill>
                <a:effectLst/>
                <a:latin typeface="Proxima Nova"/>
              </a:rPr>
              <a:t>www.flickr.com</a:t>
            </a:r>
            <a:r>
              <a:rPr lang="en-US" b="1" i="0" u="sng" dirty="0">
                <a:solidFill>
                  <a:srgbClr val="006DAC"/>
                </a:solidFill>
                <a:effectLst/>
                <a:latin typeface="Proxima Nova"/>
              </a:rPr>
              <a:t>/photos/52450054@N04/48212550062/in/photolist-2gsnVr9-2g9yJML-8Yt54m-2ke5X6n-2iu5CRY-ax6zwD-oQm65m-uaP4mT-6UAq47-2gbT9xw-2iB6ERW-4C8fHr-2izZBSG-8j5hzK-2nGP5Tz-xooDqA-2i6Ausr-2hNTShg-239ieqr-oJtBLP-2jRDPVQ-2k9X7oW-2hNXu99-279PBhw-2gbTFf4-2hp1Ju2-2ibabH8-2hoKpXv-6xAgcC-2ibdCZu-B8yyM9-6UG4wu-2mYzpeh-27eAHZL-2mg2qq7-8QLAWW-Wd5FzH-2nLWnZp-53D6pf-kP1D3r-UJgPL3-2iu5CT6-53yNBM-2iB6zTE-53D47N-53D4J9-sc7aeo-53D25E-kP1sGt-53yNc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F43616-04B7-DC47-B8DD-1CC3F37C9D2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63321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D7A984-833C-42B8-BA92-D5101849525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5294735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D7A984-833C-42B8-BA92-D5101849525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816141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data.isric.org</a:t>
            </a:r>
            <a:r>
              <a:rPr lang="en-US" dirty="0"/>
              <a:t>/</a:t>
            </a:r>
            <a:r>
              <a:rPr lang="en-US" dirty="0" err="1"/>
              <a:t>geonetwork</a:t>
            </a:r>
            <a:r>
              <a:rPr lang="en-US" dirty="0"/>
              <a:t>/</a:t>
            </a:r>
            <a:r>
              <a:rPr lang="en-US" dirty="0" err="1"/>
              <a:t>srv</a:t>
            </a:r>
            <a:r>
              <a:rPr lang="en-US" dirty="0"/>
              <a:t>/</a:t>
            </a:r>
            <a:r>
              <a:rPr lang="en-US" dirty="0" err="1"/>
              <a:t>api</a:t>
            </a:r>
            <a:r>
              <a:rPr lang="en-US" dirty="0"/>
              <a:t>/records/f0797a68-1692-11ea-a7c0-a0481ca9e724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4B228B-0BDC-2440-8962-822040F404F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1092894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D7A984-833C-42B8-BA92-D5101849525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6529359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7D5D2A-14F1-41BF-B502-667587004F2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5268745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D0F96B-FE7E-4112-9160-D61F36A172ED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922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6922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91534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D7A984-833C-42B8-BA92-D5101849525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9577196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D7A984-833C-42B8-BA92-D5101849525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3865909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D7A984-833C-42B8-BA92-D5101849525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6937919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D7A984-833C-42B8-BA92-D5101849525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985619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F43616-04B7-DC47-B8DD-1CC3F37C9D2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10243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D7A984-833C-42B8-BA92-D5101849525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7360670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57175" marR="0" lvl="0" indent="-257175" algn="l" defTabSz="6858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High humidity and rainfall: reduce pollen in air</a:t>
            </a:r>
          </a:p>
          <a:p>
            <a:pPr marL="257175" marR="0" lvl="0" indent="-257175" algn="l" defTabSz="6858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Low probability of landing on a conspecific (b/c of high diversity, low abundance)</a:t>
            </a:r>
          </a:p>
          <a:p>
            <a:pPr marL="257175" marR="0" lvl="0" indent="-257175" algn="l" defTabSz="6858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Not much wind (especially in understory)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2DDF93-A65B-417F-94D3-15E4655046E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2020114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Times New Roman" pitchFamily="18" charset="0"/>
              </a:rPr>
              <a:t>What might some of the costs and benefits of bat pollination be?</a:t>
            </a:r>
            <a:endParaRPr kumimoji="0" lang="en-US" sz="900" b="0" i="1" u="none" strike="noStrike" kern="1200" cap="none" spc="0" normalizeH="0" baseline="0" noProof="0" dirty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2DDF93-A65B-417F-94D3-15E4655046E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0524737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Times New Roman" pitchFamily="18" charset="0"/>
              </a:rPr>
              <a:t>What might some of the costs and benefits of mammal pollination be?</a:t>
            </a:r>
            <a:endParaRPr kumimoji="0" lang="en-US" sz="900" b="0" i="1" u="none" strike="noStrike" kern="1200" cap="none" spc="0" normalizeH="0" baseline="0" noProof="0" dirty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2DDF93-A65B-417F-94D3-15E4655046E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4459932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Times New Roman" pitchFamily="18" charset="0"/>
              </a:rPr>
              <a:t>What might some of the costs and benefits of bird pollination be?</a:t>
            </a:r>
            <a:endParaRPr kumimoji="0" lang="en-US" sz="900" b="0" i="1" u="none" strike="noStrike" kern="1200" cap="none" spc="0" normalizeH="0" baseline="0" noProof="0" dirty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2DDF93-A65B-417F-94D3-15E4655046E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004203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Times New Roman" pitchFamily="18" charset="0"/>
              </a:rPr>
              <a:t>What might some of the costs and benefits of insect pollination be?</a:t>
            </a:r>
            <a:endParaRPr kumimoji="0" lang="en-US" sz="900" b="0" i="1" u="none" strike="noStrike" kern="1200" cap="none" spc="0" normalizeH="0" baseline="0" noProof="0" dirty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2DDF93-A65B-417F-94D3-15E4655046E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1325357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Times New Roman" pitchFamily="18" charset="0"/>
              </a:rPr>
              <a:t>What might some of the costs and benefits…you get the idea.</a:t>
            </a:r>
            <a:endParaRPr kumimoji="0" lang="en-US" sz="900" b="0" i="1" u="none" strike="noStrike" kern="1200" cap="none" spc="0" normalizeH="0" baseline="0" noProof="0" dirty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2DDF93-A65B-417F-94D3-15E4655046E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4656258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2DDF93-A65B-417F-94D3-15E4655046E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9805940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2DDF93-A65B-417F-94D3-15E4655046E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1187180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Times New Roman" pitchFamily="18" charset="0"/>
              </a:rPr>
              <a:t> Pollination is a mutualism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Times New Roman" pitchFamily="18" charset="0"/>
              </a:rPr>
              <a:t> Examples of Rewards</a:t>
            </a:r>
          </a:p>
          <a:p>
            <a:pPr marL="342900" marR="0" lvl="1" indent="0" algn="l" defTabSz="6858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Shelter</a:t>
            </a:r>
          </a:p>
          <a:p>
            <a:pPr marL="342900" marR="0" lvl="1" indent="0" algn="l" defTabSz="6858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Food for themselves</a:t>
            </a:r>
          </a:p>
          <a:p>
            <a:pPr marL="342900" marR="0" lvl="1" indent="0" algn="l" defTabSz="6858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Food for their offspring</a:t>
            </a:r>
          </a:p>
          <a:p>
            <a:pPr marL="342900" marR="0" lvl="1" indent="0" algn="l" defTabSz="6858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Things to attract females</a:t>
            </a:r>
          </a:p>
          <a:p>
            <a:pPr marL="342900" marR="0" lvl="1" indent="0" algn="l" defTabSz="6858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A place for reproduction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1" u="none" strike="noStrike" kern="1200" cap="none" spc="0" normalizeH="0" baseline="0" noProof="0" dirty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2DDF93-A65B-417F-94D3-15E4655046E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180966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F43616-04B7-DC47-B8DD-1CC3F37C9D2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29878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Very precisely timed interaction between pollinators and male and female flowers. 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•Female wasps enter a fig with receptive female flowers,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oviposits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 sterile flowers and dies. 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•Males hatch first, mate with unborn females. Then they chew exit tunnels out of the fig before dying. Male flowers are starting to mature and produce pollen.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•Newly hatched females leave through the tunnels, but pick up pollen in doing so. When they enter a new fig they deposit the pollen on receptive female flowers as they search for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oviposition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sites.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2DDF93-A65B-417F-94D3-15E4655046E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506193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2DDF93-A65B-417F-94D3-15E4655046E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2599417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Aroideae</a:t>
            </a: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(</a:t>
            </a:r>
            <a:r>
              <a:rPr kumimoji="0" lang="en-US" sz="9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Araceae</a:t>
            </a: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)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2,500 described species, most pantropical.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huge variety of scents (nauseating -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Wingdings"/>
              </a:rPr>
              <a:t> 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delicious)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Many have heat-producing structures: this helps diffuse the odors.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Often pollinated by flies or beetles.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F43616-04B7-DC47-B8DD-1CC3F37C9D2C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10827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2DDF93-A65B-417F-94D3-15E4655046E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530593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F43616-04B7-DC47-B8DD-1CC3F37C9D2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2790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F43616-04B7-DC47-B8DD-1CC3F37C9D2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2547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i="0" u="sng" dirty="0">
                <a:solidFill>
                  <a:srgbClr val="006DAC"/>
                </a:solidFill>
                <a:effectLst/>
                <a:latin typeface="Proxima Nova"/>
                <a:hlinkClick r:id="rId3" tooltip="Go to Tim Sheerman-Chase’s photostream"/>
              </a:rPr>
              <a:t>Tim Sheerman-Chase</a:t>
            </a:r>
            <a:r>
              <a:rPr lang="en-US" b="1" i="0" u="sng" dirty="0">
                <a:solidFill>
                  <a:srgbClr val="006DAC"/>
                </a:solidFill>
                <a:effectLst/>
                <a:latin typeface="Proxima Nova"/>
              </a:rPr>
              <a:t>: https://</a:t>
            </a:r>
            <a:r>
              <a:rPr lang="en-US" b="1" i="0" u="sng" dirty="0" err="1">
                <a:solidFill>
                  <a:srgbClr val="006DAC"/>
                </a:solidFill>
                <a:effectLst/>
                <a:latin typeface="Proxima Nova"/>
              </a:rPr>
              <a:t>www.flickr.com</a:t>
            </a:r>
            <a:r>
              <a:rPr lang="en-US" b="1" i="0" u="sng" dirty="0">
                <a:solidFill>
                  <a:srgbClr val="006DAC"/>
                </a:solidFill>
                <a:effectLst/>
                <a:latin typeface="Proxima Nova"/>
              </a:rPr>
              <a:t>/photos/</a:t>
            </a:r>
            <a:r>
              <a:rPr lang="en-US" b="1" i="0" u="sng" dirty="0" err="1">
                <a:solidFill>
                  <a:srgbClr val="006DAC"/>
                </a:solidFill>
                <a:effectLst/>
                <a:latin typeface="Proxima Nova"/>
              </a:rPr>
              <a:t>tim_uk</a:t>
            </a:r>
            <a:r>
              <a:rPr lang="en-US" b="1" i="0" u="sng" dirty="0">
                <a:solidFill>
                  <a:srgbClr val="006DAC"/>
                </a:solidFill>
                <a:effectLst/>
                <a:latin typeface="Proxima Nova"/>
              </a:rPr>
              <a:t>/51365852590/in/photolist-2mg2qq7-8QLAWW-Wd5FzH-2nLWnZp-53D6pf-kP1D3r-UJgPL3-2iu5CT6-53yNBM-2iB6zTE-53D47N-53D4J9-sc7aeo-53D25E-kP1sGt-53yNc6-53yMMr-qCuMF-2ik9dxm-KzecLe-2iu8cCJ-DzuhyF-eN73jm-2hzpX6b-LsNtnB-2h5iv8B-2iDTQce-7AgbBT-FVVD1B-KtDmeS-rK6y9c-WVi9ug-2n22jDz-2mYACUY-qoxm4X-2dQwCtW-2iZRKa8-iHUrF8-R5785G-jiVTeq-oHYtTy-2mYtYcx-2iqjGkv-dSNwaM-NrE9ds-6UBPy2-2hbgBxU-Q5ekWg-a8tgW1-HDFxVn</a:t>
            </a:r>
          </a:p>
          <a:p>
            <a:r>
              <a:rPr lang="en-US" b="1" i="0" u="sng" dirty="0">
                <a:solidFill>
                  <a:srgbClr val="006DAC"/>
                </a:solidFill>
                <a:effectLst/>
                <a:latin typeface="Proxima Nova"/>
                <a:hlinkClick r:id="rId4" tooltip="Go to Judy Gallagher’s photostream"/>
              </a:rPr>
              <a:t>Judy Gallagher</a:t>
            </a:r>
            <a:r>
              <a:rPr lang="en-US" b="1" i="0" u="sng" dirty="0">
                <a:solidFill>
                  <a:srgbClr val="006DAC"/>
                </a:solidFill>
                <a:effectLst/>
                <a:latin typeface="Proxima Nova"/>
              </a:rPr>
              <a:t>: https://</a:t>
            </a:r>
            <a:r>
              <a:rPr lang="en-US" b="1" i="0" u="sng" dirty="0" err="1">
                <a:solidFill>
                  <a:srgbClr val="006DAC"/>
                </a:solidFill>
                <a:effectLst/>
                <a:latin typeface="Proxima Nova"/>
              </a:rPr>
              <a:t>www.flickr.com</a:t>
            </a:r>
            <a:r>
              <a:rPr lang="en-US" b="1" i="0" u="sng" dirty="0">
                <a:solidFill>
                  <a:srgbClr val="006DAC"/>
                </a:solidFill>
                <a:effectLst/>
                <a:latin typeface="Proxima Nova"/>
              </a:rPr>
              <a:t>/photos/52450054@N04/48212550062/in/photolist-2gsnVr9-2g9yJML-8Yt54m-2ke5X6n-2iu5CRY-ax6zwD-oQm65m-uaP4mT-6UAq47-2gbT9xw-2iB6ERW-4C8fHr-2izZBSG-8j5hzK-2nGP5Tz-xooDqA-2i6Ausr-2hNTShg-239ieqr-oJtBLP-2jRDPVQ-2k9X7oW-2hNXu99-279PBhw-2gbTFf4-2hp1Ju2-2ibabH8-2hoKpXv-6xAgcC-2ibdCZu-B8yyM9-6UG4wu-2mYzpeh-27eAHZL-2mg2qq7-8QLAWW-Wd5FzH-2nLWnZp-53D6pf-kP1D3r-UJgPL3-2iu5CT6-53yNBM-2iB6zTE-53D47N-53D4J9-sc7aeo-53D25E-kP1sGt-53yNc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F43616-04B7-DC47-B8DD-1CC3F37C9D2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9231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i="0" dirty="0">
                <a:solidFill>
                  <a:srgbClr val="202020"/>
                </a:solidFill>
                <a:effectLst/>
                <a:latin typeface="Helvetica" pitchFamily="2" charset="0"/>
              </a:rPr>
              <a:t>Diversity of the Amazonian </a:t>
            </a:r>
            <a:r>
              <a:rPr lang="en-US" b="1" i="0" dirty="0" err="1">
                <a:solidFill>
                  <a:srgbClr val="202020"/>
                </a:solidFill>
                <a:effectLst/>
                <a:latin typeface="Helvetica" pitchFamily="2" charset="0"/>
              </a:rPr>
              <a:t>dennis</a:t>
            </a:r>
            <a:r>
              <a:rPr lang="en-US" b="1" i="0" dirty="0">
                <a:solidFill>
                  <a:srgbClr val="202020"/>
                </a:solidFill>
                <a:effectLst/>
                <a:latin typeface="Helvetica" pitchFamily="2" charset="0"/>
              </a:rPr>
              <a:t>-ray mimicry </a:t>
            </a:r>
            <a:r>
              <a:rPr lang="en-US" b="1" i="0" dirty="0" err="1">
                <a:solidFill>
                  <a:srgbClr val="202020"/>
                </a:solidFill>
                <a:effectLst/>
                <a:latin typeface="Helvetica" pitchFamily="2" charset="0"/>
              </a:rPr>
              <a:t>ring.</a:t>
            </a:r>
            <a:r>
              <a:rPr lang="en-US" b="0" i="0" dirty="0" err="1">
                <a:solidFill>
                  <a:srgbClr val="202020"/>
                </a:solidFill>
                <a:effectLst/>
                <a:latin typeface="Helvetica" pitchFamily="2" charset="0"/>
              </a:rPr>
              <a:t>First</a:t>
            </a:r>
            <a:r>
              <a:rPr lang="en-US" b="0" i="0" dirty="0">
                <a:solidFill>
                  <a:srgbClr val="202020"/>
                </a:solidFill>
                <a:effectLst/>
                <a:latin typeface="Helvetica" pitchFamily="2" charset="0"/>
              </a:rPr>
              <a:t> row: </a:t>
            </a:r>
            <a:r>
              <a:rPr lang="en-US" b="0" i="1" dirty="0">
                <a:solidFill>
                  <a:srgbClr val="202020"/>
                </a:solidFill>
                <a:effectLst/>
                <a:latin typeface="Helvetica" pitchFamily="2" charset="0"/>
              </a:rPr>
              <a:t>H</a:t>
            </a:r>
            <a:r>
              <a:rPr lang="en-US" b="0" i="0" dirty="0">
                <a:solidFill>
                  <a:srgbClr val="202020"/>
                </a:solidFill>
                <a:effectLst/>
                <a:latin typeface="Helvetica" pitchFamily="2" charset="0"/>
              </a:rPr>
              <a:t>. </a:t>
            </a:r>
            <a:r>
              <a:rPr lang="en-US" b="0" i="1" dirty="0" err="1">
                <a:solidFill>
                  <a:srgbClr val="202020"/>
                </a:solidFill>
                <a:effectLst/>
                <a:latin typeface="Helvetica" pitchFamily="2" charset="0"/>
              </a:rPr>
              <a:t>burneyi</a:t>
            </a:r>
            <a:r>
              <a:rPr lang="en-US" b="0" i="1" dirty="0">
                <a:solidFill>
                  <a:srgbClr val="202020"/>
                </a:solidFill>
                <a:effectLst/>
                <a:latin typeface="Helvetica" pitchFamily="2" charset="0"/>
              </a:rPr>
              <a:t> </a:t>
            </a:r>
            <a:r>
              <a:rPr lang="en-US" b="0" i="1" dirty="0" err="1">
                <a:solidFill>
                  <a:srgbClr val="202020"/>
                </a:solidFill>
                <a:effectLst/>
                <a:latin typeface="Helvetica" pitchFamily="2" charset="0"/>
              </a:rPr>
              <a:t>huebneri</a:t>
            </a:r>
            <a:r>
              <a:rPr lang="en-US" b="0" i="0" dirty="0">
                <a:solidFill>
                  <a:srgbClr val="202020"/>
                </a:solidFill>
                <a:effectLst/>
                <a:latin typeface="Helvetica" pitchFamily="2" charset="0"/>
              </a:rPr>
              <a:t>, </a:t>
            </a:r>
            <a:r>
              <a:rPr lang="en-US" b="0" i="1" dirty="0">
                <a:solidFill>
                  <a:srgbClr val="202020"/>
                </a:solidFill>
                <a:effectLst/>
                <a:latin typeface="Helvetica" pitchFamily="2" charset="0"/>
              </a:rPr>
              <a:t>H</a:t>
            </a:r>
            <a:r>
              <a:rPr lang="en-US" b="0" i="0" dirty="0">
                <a:solidFill>
                  <a:srgbClr val="202020"/>
                </a:solidFill>
                <a:effectLst/>
                <a:latin typeface="Helvetica" pitchFamily="2" charset="0"/>
              </a:rPr>
              <a:t>. </a:t>
            </a:r>
            <a:r>
              <a:rPr lang="en-US" b="0" i="1" dirty="0" err="1">
                <a:solidFill>
                  <a:srgbClr val="202020"/>
                </a:solidFill>
                <a:effectLst/>
                <a:latin typeface="Helvetica" pitchFamily="2" charset="0"/>
              </a:rPr>
              <a:t>aoede</a:t>
            </a:r>
            <a:r>
              <a:rPr lang="en-US" b="0" i="1" dirty="0">
                <a:solidFill>
                  <a:srgbClr val="202020"/>
                </a:solidFill>
                <a:effectLst/>
                <a:latin typeface="Helvetica" pitchFamily="2" charset="0"/>
              </a:rPr>
              <a:t> auca</a:t>
            </a:r>
            <a:r>
              <a:rPr lang="en-US" b="0" i="0" dirty="0">
                <a:solidFill>
                  <a:srgbClr val="202020"/>
                </a:solidFill>
                <a:effectLst/>
                <a:latin typeface="Helvetica" pitchFamily="2" charset="0"/>
              </a:rPr>
              <a:t>, and </a:t>
            </a:r>
            <a:r>
              <a:rPr lang="en-US" b="0" i="1" dirty="0">
                <a:solidFill>
                  <a:srgbClr val="202020"/>
                </a:solidFill>
                <a:effectLst/>
                <a:latin typeface="Helvetica" pitchFamily="2" charset="0"/>
              </a:rPr>
              <a:t>H</a:t>
            </a:r>
            <a:r>
              <a:rPr lang="en-US" b="0" i="0" dirty="0">
                <a:solidFill>
                  <a:srgbClr val="202020"/>
                </a:solidFill>
                <a:effectLst/>
                <a:latin typeface="Helvetica" pitchFamily="2" charset="0"/>
              </a:rPr>
              <a:t>. </a:t>
            </a:r>
            <a:r>
              <a:rPr lang="en-US" b="0" i="1" dirty="0" err="1">
                <a:solidFill>
                  <a:srgbClr val="202020"/>
                </a:solidFill>
                <a:effectLst/>
                <a:latin typeface="Helvetica" pitchFamily="2" charset="0"/>
              </a:rPr>
              <a:t>xanthocles</a:t>
            </a:r>
            <a:r>
              <a:rPr lang="en-US" b="0" i="1" dirty="0">
                <a:solidFill>
                  <a:srgbClr val="202020"/>
                </a:solidFill>
                <a:effectLst/>
                <a:latin typeface="Helvetica" pitchFamily="2" charset="0"/>
              </a:rPr>
              <a:t> </a:t>
            </a:r>
            <a:r>
              <a:rPr lang="en-US" b="0" i="1" dirty="0" err="1">
                <a:solidFill>
                  <a:srgbClr val="202020"/>
                </a:solidFill>
                <a:effectLst/>
                <a:latin typeface="Helvetica" pitchFamily="2" charset="0"/>
              </a:rPr>
              <a:t>zamora</a:t>
            </a:r>
            <a:r>
              <a:rPr lang="en-US" b="0" i="1" dirty="0">
                <a:solidFill>
                  <a:srgbClr val="202020"/>
                </a:solidFill>
                <a:effectLst/>
                <a:latin typeface="Helvetica" pitchFamily="2" charset="0"/>
              </a:rPr>
              <a:t>;</a:t>
            </a:r>
            <a:r>
              <a:rPr lang="en-US" b="0" i="0" dirty="0">
                <a:solidFill>
                  <a:srgbClr val="202020"/>
                </a:solidFill>
                <a:effectLst/>
                <a:latin typeface="Helvetica" pitchFamily="2" charset="0"/>
              </a:rPr>
              <a:t> second row: </a:t>
            </a:r>
            <a:r>
              <a:rPr lang="en-US" b="0" i="1" dirty="0">
                <a:solidFill>
                  <a:srgbClr val="202020"/>
                </a:solidFill>
                <a:effectLst/>
                <a:latin typeface="Helvetica" pitchFamily="2" charset="0"/>
              </a:rPr>
              <a:t>H</a:t>
            </a:r>
            <a:r>
              <a:rPr lang="en-US" b="0" i="0" dirty="0">
                <a:solidFill>
                  <a:srgbClr val="202020"/>
                </a:solidFill>
                <a:effectLst/>
                <a:latin typeface="Helvetica" pitchFamily="2" charset="0"/>
              </a:rPr>
              <a:t>. </a:t>
            </a:r>
            <a:r>
              <a:rPr lang="en-US" b="0" i="1" dirty="0" err="1">
                <a:solidFill>
                  <a:srgbClr val="202020"/>
                </a:solidFill>
                <a:effectLst/>
                <a:latin typeface="Helvetica" pitchFamily="2" charset="0"/>
              </a:rPr>
              <a:t>timareta</a:t>
            </a:r>
            <a:r>
              <a:rPr lang="en-US" b="0" i="1" dirty="0">
                <a:solidFill>
                  <a:srgbClr val="202020"/>
                </a:solidFill>
                <a:effectLst/>
                <a:latin typeface="Helvetica" pitchFamily="2" charset="0"/>
              </a:rPr>
              <a:t> </a:t>
            </a:r>
            <a:r>
              <a:rPr lang="en-US" b="0" i="1" dirty="0" err="1">
                <a:solidFill>
                  <a:srgbClr val="202020"/>
                </a:solidFill>
                <a:effectLst/>
                <a:latin typeface="Helvetica" pitchFamily="2" charset="0"/>
              </a:rPr>
              <a:t>timareta</a:t>
            </a:r>
            <a:r>
              <a:rPr lang="en-US" b="0" i="0" dirty="0">
                <a:solidFill>
                  <a:srgbClr val="202020"/>
                </a:solidFill>
                <a:effectLst/>
                <a:latin typeface="Helvetica" pitchFamily="2" charset="0"/>
              </a:rPr>
              <a:t> f. </a:t>
            </a:r>
            <a:r>
              <a:rPr lang="en-US" b="0" i="1" dirty="0" err="1">
                <a:solidFill>
                  <a:srgbClr val="202020"/>
                </a:solidFill>
                <a:effectLst/>
                <a:latin typeface="Helvetica" pitchFamily="2" charset="0"/>
              </a:rPr>
              <a:t>timareta</a:t>
            </a:r>
            <a:r>
              <a:rPr lang="en-US" b="0" i="0" dirty="0">
                <a:solidFill>
                  <a:srgbClr val="202020"/>
                </a:solidFill>
                <a:effectLst/>
                <a:latin typeface="Helvetica" pitchFamily="2" charset="0"/>
              </a:rPr>
              <a:t>, </a:t>
            </a:r>
            <a:r>
              <a:rPr lang="en-US" b="0" i="1" dirty="0">
                <a:solidFill>
                  <a:srgbClr val="202020"/>
                </a:solidFill>
                <a:effectLst/>
                <a:latin typeface="Helvetica" pitchFamily="2" charset="0"/>
              </a:rPr>
              <a:t>H</a:t>
            </a:r>
            <a:r>
              <a:rPr lang="en-US" b="0" i="0" dirty="0">
                <a:solidFill>
                  <a:srgbClr val="202020"/>
                </a:solidFill>
                <a:effectLst/>
                <a:latin typeface="Helvetica" pitchFamily="2" charset="0"/>
              </a:rPr>
              <a:t>. </a:t>
            </a:r>
            <a:r>
              <a:rPr lang="en-US" b="0" i="1" dirty="0" err="1">
                <a:solidFill>
                  <a:srgbClr val="202020"/>
                </a:solidFill>
                <a:effectLst/>
                <a:latin typeface="Helvetica" pitchFamily="2" charset="0"/>
              </a:rPr>
              <a:t>doris</a:t>
            </a:r>
            <a:r>
              <a:rPr lang="en-US" b="0" i="1" dirty="0">
                <a:solidFill>
                  <a:srgbClr val="202020"/>
                </a:solidFill>
                <a:effectLst/>
                <a:latin typeface="Helvetica" pitchFamily="2" charset="0"/>
              </a:rPr>
              <a:t> </a:t>
            </a:r>
            <a:r>
              <a:rPr lang="en-US" b="0" i="1" dirty="0" err="1">
                <a:solidFill>
                  <a:srgbClr val="202020"/>
                </a:solidFill>
                <a:effectLst/>
                <a:latin typeface="Helvetica" pitchFamily="2" charset="0"/>
              </a:rPr>
              <a:t>doris</a:t>
            </a:r>
            <a:r>
              <a:rPr lang="en-US" b="0" i="0" dirty="0">
                <a:solidFill>
                  <a:srgbClr val="202020"/>
                </a:solidFill>
                <a:effectLst/>
                <a:latin typeface="Helvetica" pitchFamily="2" charset="0"/>
              </a:rPr>
              <a:t>, and </a:t>
            </a:r>
            <a:r>
              <a:rPr lang="en-US" b="0" i="1" dirty="0">
                <a:solidFill>
                  <a:srgbClr val="202020"/>
                </a:solidFill>
                <a:effectLst/>
                <a:latin typeface="Helvetica" pitchFamily="2" charset="0"/>
              </a:rPr>
              <a:t>H</a:t>
            </a:r>
            <a:r>
              <a:rPr lang="en-US" b="0" i="0" dirty="0">
                <a:solidFill>
                  <a:srgbClr val="202020"/>
                </a:solidFill>
                <a:effectLst/>
                <a:latin typeface="Helvetica" pitchFamily="2" charset="0"/>
              </a:rPr>
              <a:t>. </a:t>
            </a:r>
            <a:r>
              <a:rPr lang="en-US" b="0" i="1" dirty="0" err="1">
                <a:solidFill>
                  <a:srgbClr val="202020"/>
                </a:solidFill>
                <a:effectLst/>
                <a:latin typeface="Helvetica" pitchFamily="2" charset="0"/>
              </a:rPr>
              <a:t>demeter</a:t>
            </a:r>
            <a:r>
              <a:rPr lang="en-US" b="0" i="1" dirty="0">
                <a:solidFill>
                  <a:srgbClr val="202020"/>
                </a:solidFill>
                <a:effectLst/>
                <a:latin typeface="Helvetica" pitchFamily="2" charset="0"/>
              </a:rPr>
              <a:t> </a:t>
            </a:r>
            <a:r>
              <a:rPr lang="en-US" b="0" i="1" dirty="0" err="1">
                <a:solidFill>
                  <a:srgbClr val="202020"/>
                </a:solidFill>
                <a:effectLst/>
                <a:latin typeface="Helvetica" pitchFamily="2" charset="0"/>
              </a:rPr>
              <a:t>ucayalensis</a:t>
            </a:r>
            <a:r>
              <a:rPr lang="en-US" b="0" i="1" dirty="0">
                <a:solidFill>
                  <a:srgbClr val="202020"/>
                </a:solidFill>
                <a:effectLst/>
                <a:latin typeface="Helvetica" pitchFamily="2" charset="0"/>
              </a:rPr>
              <a:t>;</a:t>
            </a:r>
            <a:r>
              <a:rPr lang="en-US" b="0" i="0" dirty="0">
                <a:solidFill>
                  <a:srgbClr val="202020"/>
                </a:solidFill>
                <a:effectLst/>
                <a:latin typeface="Helvetica" pitchFamily="2" charset="0"/>
              </a:rPr>
              <a:t> third row: </a:t>
            </a:r>
            <a:r>
              <a:rPr lang="en-US" b="0" i="1" dirty="0">
                <a:solidFill>
                  <a:srgbClr val="202020"/>
                </a:solidFill>
                <a:effectLst/>
                <a:latin typeface="Helvetica" pitchFamily="2" charset="0"/>
              </a:rPr>
              <a:t>H</a:t>
            </a:r>
            <a:r>
              <a:rPr lang="en-US" b="0" i="0" dirty="0">
                <a:solidFill>
                  <a:srgbClr val="202020"/>
                </a:solidFill>
                <a:effectLst/>
                <a:latin typeface="Helvetica" pitchFamily="2" charset="0"/>
              </a:rPr>
              <a:t>. </a:t>
            </a:r>
            <a:r>
              <a:rPr lang="en-US" b="0" i="1" dirty="0" err="1">
                <a:solidFill>
                  <a:srgbClr val="202020"/>
                </a:solidFill>
                <a:effectLst/>
                <a:latin typeface="Helvetica" pitchFamily="2" charset="0"/>
              </a:rPr>
              <a:t>melpomene</a:t>
            </a:r>
            <a:r>
              <a:rPr lang="en-US" b="0" i="1" dirty="0">
                <a:solidFill>
                  <a:srgbClr val="202020"/>
                </a:solidFill>
                <a:effectLst/>
                <a:latin typeface="Helvetica" pitchFamily="2" charset="0"/>
              </a:rPr>
              <a:t> </a:t>
            </a:r>
            <a:r>
              <a:rPr lang="en-US" b="0" i="1" dirty="0" err="1">
                <a:solidFill>
                  <a:srgbClr val="202020"/>
                </a:solidFill>
                <a:effectLst/>
                <a:latin typeface="Helvetica" pitchFamily="2" charset="0"/>
              </a:rPr>
              <a:t>malleti</a:t>
            </a:r>
            <a:r>
              <a:rPr lang="en-US" b="0" i="0" dirty="0">
                <a:solidFill>
                  <a:srgbClr val="202020"/>
                </a:solidFill>
                <a:effectLst/>
                <a:latin typeface="Helvetica" pitchFamily="2" charset="0"/>
              </a:rPr>
              <a:t>, </a:t>
            </a:r>
            <a:r>
              <a:rPr lang="en-US" b="0" i="1" dirty="0">
                <a:solidFill>
                  <a:srgbClr val="202020"/>
                </a:solidFill>
                <a:effectLst/>
                <a:latin typeface="Helvetica" pitchFamily="2" charset="0"/>
              </a:rPr>
              <a:t>H</a:t>
            </a:r>
            <a:r>
              <a:rPr lang="en-US" b="0" i="0" dirty="0">
                <a:solidFill>
                  <a:srgbClr val="202020"/>
                </a:solidFill>
                <a:effectLst/>
                <a:latin typeface="Helvetica" pitchFamily="2" charset="0"/>
              </a:rPr>
              <a:t>. </a:t>
            </a:r>
            <a:r>
              <a:rPr lang="en-US" b="0" i="1" dirty="0" err="1">
                <a:solidFill>
                  <a:srgbClr val="202020"/>
                </a:solidFill>
                <a:effectLst/>
                <a:latin typeface="Helvetica" pitchFamily="2" charset="0"/>
              </a:rPr>
              <a:t>egeria</a:t>
            </a:r>
            <a:r>
              <a:rPr lang="en-US" b="0" i="1" dirty="0">
                <a:solidFill>
                  <a:srgbClr val="202020"/>
                </a:solidFill>
                <a:effectLst/>
                <a:latin typeface="Helvetica" pitchFamily="2" charset="0"/>
              </a:rPr>
              <a:t> </a:t>
            </a:r>
            <a:r>
              <a:rPr lang="en-US" b="0" i="1" dirty="0" err="1">
                <a:solidFill>
                  <a:srgbClr val="202020"/>
                </a:solidFill>
                <a:effectLst/>
                <a:latin typeface="Helvetica" pitchFamily="2" charset="0"/>
              </a:rPr>
              <a:t>homogena</a:t>
            </a:r>
            <a:r>
              <a:rPr lang="en-US" b="0" i="0" dirty="0">
                <a:solidFill>
                  <a:srgbClr val="202020"/>
                </a:solidFill>
                <a:effectLst/>
                <a:latin typeface="Helvetica" pitchFamily="2" charset="0"/>
              </a:rPr>
              <a:t>, and </a:t>
            </a:r>
            <a:r>
              <a:rPr lang="en-US" b="0" i="1" dirty="0">
                <a:solidFill>
                  <a:srgbClr val="202020"/>
                </a:solidFill>
                <a:effectLst/>
                <a:latin typeface="Helvetica" pitchFamily="2" charset="0"/>
              </a:rPr>
              <a:t>H</a:t>
            </a:r>
            <a:r>
              <a:rPr lang="en-US" b="0" i="0" dirty="0">
                <a:solidFill>
                  <a:srgbClr val="202020"/>
                </a:solidFill>
                <a:effectLst/>
                <a:latin typeface="Helvetica" pitchFamily="2" charset="0"/>
              </a:rPr>
              <a:t>. </a:t>
            </a:r>
            <a:r>
              <a:rPr lang="en-US" b="0" i="1" dirty="0" err="1">
                <a:solidFill>
                  <a:srgbClr val="202020"/>
                </a:solidFill>
                <a:effectLst/>
                <a:latin typeface="Helvetica" pitchFamily="2" charset="0"/>
              </a:rPr>
              <a:t>erato</a:t>
            </a:r>
            <a:r>
              <a:rPr lang="en-US" b="0" i="1" dirty="0">
                <a:solidFill>
                  <a:srgbClr val="202020"/>
                </a:solidFill>
                <a:effectLst/>
                <a:latin typeface="Helvetica" pitchFamily="2" charset="0"/>
              </a:rPr>
              <a:t> </a:t>
            </a:r>
            <a:r>
              <a:rPr lang="en-US" b="0" i="1" dirty="0" err="1">
                <a:solidFill>
                  <a:srgbClr val="202020"/>
                </a:solidFill>
                <a:effectLst/>
                <a:latin typeface="Helvetica" pitchFamily="2" charset="0"/>
              </a:rPr>
              <a:t>emma</a:t>
            </a:r>
            <a:r>
              <a:rPr lang="en-US" b="0" i="0" dirty="0">
                <a:solidFill>
                  <a:srgbClr val="202020"/>
                </a:solidFill>
                <a:effectLst/>
                <a:latin typeface="Helvetica" pitchFamily="2" charset="0"/>
              </a:rPr>
              <a:t>; fourth row: </a:t>
            </a:r>
            <a:r>
              <a:rPr lang="en-US" b="0" i="1" dirty="0">
                <a:solidFill>
                  <a:srgbClr val="202020"/>
                </a:solidFill>
                <a:effectLst/>
                <a:latin typeface="Helvetica" pitchFamily="2" charset="0"/>
              </a:rPr>
              <a:t>H</a:t>
            </a:r>
            <a:r>
              <a:rPr lang="en-US" b="0" i="0" dirty="0">
                <a:solidFill>
                  <a:srgbClr val="202020"/>
                </a:solidFill>
                <a:effectLst/>
                <a:latin typeface="Helvetica" pitchFamily="2" charset="0"/>
              </a:rPr>
              <a:t>. </a:t>
            </a:r>
            <a:r>
              <a:rPr lang="en-US" b="0" i="1" dirty="0" err="1">
                <a:solidFill>
                  <a:srgbClr val="202020"/>
                </a:solidFill>
                <a:effectLst/>
                <a:latin typeface="Helvetica" pitchFamily="2" charset="0"/>
              </a:rPr>
              <a:t>elevatus</a:t>
            </a:r>
            <a:r>
              <a:rPr lang="en-US" b="0" i="1" dirty="0">
                <a:solidFill>
                  <a:srgbClr val="202020"/>
                </a:solidFill>
                <a:effectLst/>
                <a:latin typeface="Helvetica" pitchFamily="2" charset="0"/>
              </a:rPr>
              <a:t> </a:t>
            </a:r>
            <a:r>
              <a:rPr lang="en-US" b="0" i="1" dirty="0" err="1">
                <a:solidFill>
                  <a:srgbClr val="202020"/>
                </a:solidFill>
                <a:effectLst/>
                <a:latin typeface="Helvetica" pitchFamily="2" charset="0"/>
              </a:rPr>
              <a:t>pseudocupidineus</a:t>
            </a:r>
            <a:r>
              <a:rPr lang="en-US" b="0" i="0" dirty="0">
                <a:solidFill>
                  <a:srgbClr val="202020"/>
                </a:solidFill>
                <a:effectLst/>
                <a:latin typeface="Helvetica" pitchFamily="2" charset="0"/>
              </a:rPr>
              <a:t>, </a:t>
            </a:r>
            <a:r>
              <a:rPr lang="en-US" b="0" i="1" dirty="0" err="1">
                <a:solidFill>
                  <a:srgbClr val="202020"/>
                </a:solidFill>
                <a:effectLst/>
                <a:latin typeface="Helvetica" pitchFamily="2" charset="0"/>
              </a:rPr>
              <a:t>Eueides</a:t>
            </a:r>
            <a:r>
              <a:rPr lang="en-US" b="0" i="1" dirty="0">
                <a:solidFill>
                  <a:srgbClr val="202020"/>
                </a:solidFill>
                <a:effectLst/>
                <a:latin typeface="Helvetica" pitchFamily="2" charset="0"/>
              </a:rPr>
              <a:t> </a:t>
            </a:r>
            <a:r>
              <a:rPr lang="en-US" b="0" i="1" dirty="0" err="1">
                <a:solidFill>
                  <a:srgbClr val="202020"/>
                </a:solidFill>
                <a:effectLst/>
                <a:latin typeface="Helvetica" pitchFamily="2" charset="0"/>
              </a:rPr>
              <a:t>heliconioides</a:t>
            </a:r>
            <a:r>
              <a:rPr lang="en-US" b="0" i="1" dirty="0">
                <a:solidFill>
                  <a:srgbClr val="202020"/>
                </a:solidFill>
                <a:effectLst/>
                <a:latin typeface="Helvetica" pitchFamily="2" charset="0"/>
              </a:rPr>
              <a:t> </a:t>
            </a:r>
            <a:r>
              <a:rPr lang="en-US" b="0" i="1" dirty="0" err="1">
                <a:solidFill>
                  <a:srgbClr val="202020"/>
                </a:solidFill>
                <a:effectLst/>
                <a:latin typeface="Helvetica" pitchFamily="2" charset="0"/>
              </a:rPr>
              <a:t>eanes</a:t>
            </a:r>
            <a:r>
              <a:rPr lang="en-US" b="0" i="0" dirty="0">
                <a:solidFill>
                  <a:srgbClr val="202020"/>
                </a:solidFill>
                <a:effectLst/>
                <a:latin typeface="Helvetica" pitchFamily="2" charset="0"/>
              </a:rPr>
              <a:t>, and </a:t>
            </a:r>
            <a:r>
              <a:rPr lang="en-US" b="0" i="1" dirty="0">
                <a:solidFill>
                  <a:srgbClr val="202020"/>
                </a:solidFill>
                <a:effectLst/>
                <a:latin typeface="Helvetica" pitchFamily="2" charset="0"/>
              </a:rPr>
              <a:t>E</a:t>
            </a:r>
            <a:r>
              <a:rPr lang="en-US" b="0" i="0" dirty="0">
                <a:solidFill>
                  <a:srgbClr val="202020"/>
                </a:solidFill>
                <a:effectLst/>
                <a:latin typeface="Helvetica" pitchFamily="2" charset="0"/>
              </a:rPr>
              <a:t>. </a:t>
            </a:r>
            <a:r>
              <a:rPr lang="en-US" b="0" i="1" dirty="0">
                <a:solidFill>
                  <a:srgbClr val="202020"/>
                </a:solidFill>
                <a:effectLst/>
                <a:latin typeface="Helvetica" pitchFamily="2" charset="0"/>
              </a:rPr>
              <a:t>tales calathus</a:t>
            </a:r>
            <a:r>
              <a:rPr lang="en-US" b="0" i="0" dirty="0">
                <a:solidFill>
                  <a:srgbClr val="202020"/>
                </a:solidFill>
                <a:effectLst/>
                <a:latin typeface="Helvetica" pitchFamily="2" charset="0"/>
              </a:rPr>
              <a:t>; and bottom: </a:t>
            </a:r>
            <a:r>
              <a:rPr lang="en-US" b="0" i="1" dirty="0" err="1">
                <a:solidFill>
                  <a:srgbClr val="202020"/>
                </a:solidFill>
                <a:effectLst/>
                <a:latin typeface="Helvetica" pitchFamily="2" charset="0"/>
              </a:rPr>
              <a:t>Chetone</a:t>
            </a:r>
            <a:r>
              <a:rPr lang="en-US" b="0" i="1" dirty="0">
                <a:solidFill>
                  <a:srgbClr val="202020"/>
                </a:solidFill>
                <a:effectLst/>
                <a:latin typeface="Helvetica" pitchFamily="2" charset="0"/>
              </a:rPr>
              <a:t> </a:t>
            </a:r>
            <a:r>
              <a:rPr lang="en-US" b="0" i="1" dirty="0" err="1">
                <a:solidFill>
                  <a:srgbClr val="202020"/>
                </a:solidFill>
                <a:effectLst/>
                <a:latin typeface="Helvetica" pitchFamily="2" charset="0"/>
              </a:rPr>
              <a:t>phyleis</a:t>
            </a:r>
            <a:r>
              <a:rPr lang="en-US" b="0" i="0" dirty="0">
                <a:solidFill>
                  <a:srgbClr val="202020"/>
                </a:solidFill>
                <a:effectLst/>
                <a:latin typeface="Helvetica" pitchFamily="2" charset="0"/>
              </a:rPr>
              <a:t>, a </a:t>
            </a:r>
            <a:r>
              <a:rPr lang="en-US" b="0" i="0" dirty="0" err="1">
                <a:solidFill>
                  <a:srgbClr val="202020"/>
                </a:solidFill>
                <a:effectLst/>
                <a:latin typeface="Helvetica" pitchFamily="2" charset="0"/>
              </a:rPr>
              <a:t>pericopine</a:t>
            </a:r>
            <a:r>
              <a:rPr lang="en-US" b="0" i="0" dirty="0">
                <a:solidFill>
                  <a:srgbClr val="202020"/>
                </a:solidFill>
                <a:effectLst/>
                <a:latin typeface="Helvetica" pitchFamily="2" charset="0"/>
              </a:rPr>
              <a:t> moth. Stars indicate the three species that are the focus of this study. Butterflies figured are from the </a:t>
            </a:r>
            <a:r>
              <a:rPr lang="en-US" b="0" i="0" dirty="0" err="1">
                <a:solidFill>
                  <a:srgbClr val="202020"/>
                </a:solidFill>
                <a:effectLst/>
                <a:latin typeface="Helvetica" pitchFamily="2" charset="0"/>
              </a:rPr>
              <a:t>Neukirchen</a:t>
            </a:r>
            <a:r>
              <a:rPr lang="en-US" b="0" i="0" dirty="0">
                <a:solidFill>
                  <a:srgbClr val="202020"/>
                </a:solidFill>
                <a:effectLst/>
                <a:latin typeface="Helvetica" pitchFamily="2" charset="0"/>
              </a:rPr>
              <a:t> Collection, McGuire Centre, Florida. The butterflies are from populations in both Ecuador and Peru.    </a:t>
            </a:r>
            <a:r>
              <a:rPr lang="en-US" b="0" i="0" dirty="0">
                <a:solidFill>
                  <a:srgbClr val="303030"/>
                </a:solidFill>
                <a:effectLst/>
                <a:latin typeface="Helvetica" pitchFamily="2" charset="0"/>
              </a:rPr>
              <a:t>show less</a:t>
            </a:r>
            <a:endParaRPr lang="en-US" b="0" i="0" dirty="0">
              <a:solidFill>
                <a:srgbClr val="202020"/>
              </a:solidFill>
              <a:effectLst/>
              <a:latin typeface="Helvetica" pitchFamily="2" charset="0"/>
            </a:endParaRPr>
          </a:p>
          <a:p>
            <a:endParaRPr lang="en-US" b="1" dirty="0"/>
          </a:p>
          <a:p>
            <a:r>
              <a:rPr lang="en-US" b="1" dirty="0"/>
              <a:t>https://</a:t>
            </a:r>
            <a:r>
              <a:rPr lang="en-US" b="1" dirty="0" err="1"/>
              <a:t>journals.plos.org</a:t>
            </a:r>
            <a:r>
              <a:rPr lang="en-US" b="1" dirty="0"/>
              <a:t>/</a:t>
            </a:r>
            <a:r>
              <a:rPr lang="en-US" b="1" dirty="0" err="1"/>
              <a:t>plosbiology</a:t>
            </a:r>
            <a:r>
              <a:rPr lang="en-US" b="1" dirty="0"/>
              <a:t>/</a:t>
            </a:r>
            <a:r>
              <a:rPr lang="en-US" b="1" dirty="0" err="1"/>
              <a:t>article?id</a:t>
            </a:r>
            <a:r>
              <a:rPr lang="en-US" b="1" dirty="0"/>
              <a:t>=10.1371/journal.pbio.1002353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F43616-04B7-DC47-B8DD-1CC3F37C9D2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9796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algn="l" defTabSz="685800"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en-US" dirty="0">
                <a:solidFill>
                  <a:srgbClr val="333399"/>
                </a:solidFill>
              </a:rPr>
              <a:t>Plants evolve defenses…</a:t>
            </a:r>
            <a:r>
              <a:rPr lang="en-US" altLang="en-US" dirty="0">
                <a:solidFill>
                  <a:srgbClr val="333399"/>
                </a:solidFill>
                <a:latin typeface="Calibri" panose="020F0502020204030204" pitchFamily="34" charset="0"/>
              </a:rPr>
              <a:t>…their consumers evolve ways around them. aka coevolution</a:t>
            </a:r>
          </a:p>
          <a:p>
            <a:pPr lvl="0" algn="l" defTabSz="685800" fontAlgn="base">
              <a:spcBef>
                <a:spcPct val="50000"/>
              </a:spcBef>
              <a:spcAft>
                <a:spcPct val="0"/>
              </a:spcAft>
              <a:defRPr/>
            </a:pPr>
            <a:endParaRPr lang="en-US" altLang="en-US" dirty="0">
              <a:solidFill>
                <a:srgbClr val="333399"/>
              </a:solidFill>
              <a:latin typeface="Calibri" panose="020F0502020204030204" pitchFamily="34" charset="0"/>
            </a:endParaRPr>
          </a:p>
          <a:p>
            <a:pPr lvl="0" algn="l" defTabSz="685800"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en-US" dirty="0">
                <a:solidFill>
                  <a:srgbClr val="333399"/>
                </a:solidFill>
                <a:latin typeface="Calibri" panose="020F0502020204030204" pitchFamily="34" charset="0"/>
              </a:rPr>
              <a:t>The result is (often )specialization and speciation</a:t>
            </a:r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A caterpillar of the Plain Tiger Butterfly on a branch at a forest area in Mumbai, India</a:t>
            </a:r>
          </a:p>
          <a:p>
            <a:pPr algn="l"/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https://</a:t>
            </a:r>
            <a:r>
              <a:rPr lang="en-US" b="0" i="0" dirty="0" err="1">
                <a:solidFill>
                  <a:srgbClr val="111111"/>
                </a:solidFill>
                <a:effectLst/>
                <a:latin typeface="-apple-system"/>
              </a:rPr>
              <a:t>unsplash.com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/photos/sCECxmn0HMY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F43616-04B7-DC47-B8DD-1CC3F37C9D2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5681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D0153-D2DC-B24B-A2F3-1096D0E2520F}" type="datetimeFigureOut">
              <a:rPr lang="en-US" smtClean="0"/>
              <a:t>9/27/22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304B88-482C-7A4B-B06C-12DEC647BE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8501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D0153-D2DC-B24B-A2F3-1096D0E2520F}" type="datetimeFigureOut">
              <a:rPr lang="en-US" smtClean="0"/>
              <a:t>9/27/22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304B88-482C-7A4B-B06C-12DEC647BE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0643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D0153-D2DC-B24B-A2F3-1096D0E2520F}" type="datetimeFigureOut">
              <a:rPr lang="en-US" smtClean="0"/>
              <a:t>9/27/22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304B88-482C-7A4B-B06C-12DEC647BE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743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/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  <a:lvl6pPr marL="1714500" indent="0" algn="ctr">
              <a:buNone/>
              <a:defRPr/>
            </a:lvl6pPr>
            <a:lvl7pPr marL="2057400" indent="0" algn="ctr">
              <a:buNone/>
              <a:defRPr/>
            </a:lvl7pPr>
            <a:lvl8pPr marL="2400300" indent="0" algn="ctr">
              <a:buNone/>
              <a:defRPr/>
            </a:lvl8pPr>
            <a:lvl9pPr marL="27432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sz="105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endParaRPr lang="en-US" sz="105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24838B31-715F-4860-8B22-73EA33D59DB3}" type="slidenum">
              <a:rPr lang="en-US" sz="105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105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487142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sz="105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endParaRPr lang="en-US" sz="105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9CFB48FC-BCBD-40D4-92DD-E9336CBE6B3A}" type="slidenum">
              <a:rPr lang="en-US" sz="105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105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097495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sz="105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endParaRPr lang="en-US" sz="105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3B80E627-06D6-4531-ABBB-2ACF324AEE1F}" type="slidenum">
              <a:rPr lang="en-US" sz="105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105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5080069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sz="105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endParaRPr lang="en-US" sz="105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BBF96F90-7A1F-44B7-9CF7-54D161FE0EA6}" type="slidenum">
              <a:rPr lang="en-US" sz="105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105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690341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sz="105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endParaRPr lang="en-US" sz="105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E7E70523-40DC-40A8-BB8D-01BA4DBB4EB9}" type="slidenum">
              <a:rPr lang="en-US" sz="105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105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3358355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sz="105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endParaRPr lang="en-US" sz="105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66FAF173-05C2-4276-9D8A-12971AEC45AA}" type="slidenum">
              <a:rPr lang="en-US" sz="105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105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4484238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sz="105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endParaRPr lang="en-US" sz="105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AD3817F5-E863-4782-9A86-550DFAA07B3C}" type="slidenum">
              <a:rPr lang="en-US" sz="105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105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3174413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sz="105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endParaRPr lang="en-US" sz="105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9A98D22C-715E-48D4-ABCF-FA649B8B554B}" type="slidenum">
              <a:rPr lang="en-US" sz="105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105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590431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D0153-D2DC-B24B-A2F3-1096D0E2520F}" type="datetimeFigureOut">
              <a:rPr lang="en-US" smtClean="0"/>
              <a:t>9/27/22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304B88-482C-7A4B-B06C-12DEC647BE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695395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sz="105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endParaRPr lang="en-US" sz="105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7D58AB30-3F35-4B5C-A609-0FD236D9F781}" type="slidenum">
              <a:rPr lang="en-US" sz="105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105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832560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sz="105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endParaRPr lang="en-US" sz="105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D7EE25E6-6EBE-4D75-888A-13E47AF81450}" type="slidenum">
              <a:rPr lang="en-US" sz="105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105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0363480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sz="105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endParaRPr lang="en-US" sz="105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80560780-D65A-4E43-9199-1E8FD722343E}" type="slidenum">
              <a:rPr lang="en-US" sz="105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105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3943993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 preserve="1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683919"/>
            <a:ext cx="2133600" cy="357188"/>
          </a:xfrm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sz="105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683919"/>
            <a:ext cx="2895600" cy="357188"/>
          </a:xfrm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endParaRPr lang="en-US" sz="105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683919"/>
            <a:ext cx="2133600" cy="357188"/>
          </a:xfrm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241A3510-3965-46C8-B4D7-69F8604765B4}" type="slidenum">
              <a:rPr lang="en-US" sz="105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105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8391282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72AFC1-164A-3545-B12E-88D2E49C3E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F26B9A-03FC-3742-BC66-CAF03835C3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9CB39B-1178-E345-9EE4-FE8211DF7B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4BAB68-B586-8F48-B96F-D5336A50FF1F}" type="datetimeFigureOut">
              <a:rPr lang="en-US" smtClean="0"/>
              <a:t>9/27/22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FF7E74-C7E8-6748-9B05-DCE33C6562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ED50B9-58D3-3A4B-998D-DE8DA5B841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E6A81-0B18-5C45-9C71-87B71E24A1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95299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D5860-93AA-4E46-87BA-45D1AF223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522317-AFED-AA42-A255-E98C861C85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AE00D5-C8B6-3D40-8026-88C24A5B7C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4BAB68-B586-8F48-B96F-D5336A50FF1F}" type="datetimeFigureOut">
              <a:rPr lang="en-US" smtClean="0"/>
              <a:t>9/27/22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A31707-5478-FC4A-9C0C-0AD1F31455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8E802D-1F08-E24A-9801-1BBA59C91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E6A81-0B18-5C45-9C71-87B71E24A1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17103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9FBCD7-9AE2-2B4F-A585-B515512139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B0E743-3A98-EE4D-A385-7BE168F775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37CB90-D8DC-C948-9F84-4BB4074F2F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4BAB68-B586-8F48-B96F-D5336A50FF1F}" type="datetimeFigureOut">
              <a:rPr lang="en-US" smtClean="0"/>
              <a:t>9/27/22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065105-C14F-8546-A56A-6790C97673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AA9AE7-829C-5E42-AFAE-DD941E6EB8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E6A81-0B18-5C45-9C71-87B71E24A1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73656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C5AE2A-EE2D-5849-907D-094204DE2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118587-3242-6948-A7AF-DEB6DE00016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0EA494-77BB-354E-B21C-6BA0AB22EF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60D252-4BB9-A849-BCF9-A5A5AEBDDD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4BAB68-B586-8F48-B96F-D5336A50FF1F}" type="datetimeFigureOut">
              <a:rPr lang="en-US" smtClean="0"/>
              <a:t>9/27/22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1BCEA1-0823-A54C-9595-90A0C953B3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70A34F-D540-4846-8E9D-9075E6CB4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E6A81-0B18-5C45-9C71-87B71E24A1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19458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2545A-9799-8C4F-B6BE-CE4471B61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074E6D-F553-0F40-A21D-A4313DA113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4AFBEF-ABA7-6A40-921D-35D6417C49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F5449E7-BADF-2848-B222-47B2E7F11F3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CF4E6F4-4FAF-A04B-94BE-71305D91CAB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C63177E-0166-3247-B0F7-DDC3EF3351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4BAB68-B586-8F48-B96F-D5336A50FF1F}" type="datetimeFigureOut">
              <a:rPr lang="en-US" smtClean="0"/>
              <a:t>9/27/22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423BB14-3E1A-2146-874B-2D1862685E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955380A-6CC3-A14B-9938-2865652311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E6A81-0B18-5C45-9C71-87B71E24A1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27639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0AEB13-B903-D846-B6E6-9E5CB422B2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55AFBAC-7200-294F-9242-00E1E00BDB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4BAB68-B586-8F48-B96F-D5336A50FF1F}" type="datetimeFigureOut">
              <a:rPr lang="en-US" smtClean="0"/>
              <a:t>9/27/22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362750-E83C-E54C-AE65-DC5639EAF2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8C9C50-A023-6040-92A1-F3ADD8234A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E6A81-0B18-5C45-9C71-87B71E24A1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9947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D0153-D2DC-B24B-A2F3-1096D0E2520F}" type="datetimeFigureOut">
              <a:rPr lang="en-US" smtClean="0"/>
              <a:t>9/27/22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304B88-482C-7A4B-B06C-12DEC647BE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66421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1F433C2-719F-7E4C-A765-6192F22680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4BAB68-B586-8F48-B96F-D5336A50FF1F}" type="datetimeFigureOut">
              <a:rPr lang="en-US" smtClean="0"/>
              <a:t>9/27/22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EB0F46-599D-DD49-AB55-B370C47DB8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F783B6-EFFA-7B47-A811-00255E52E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E6A81-0B18-5C45-9C71-87B71E24A1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29332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A6B930-ED01-8441-9E48-B10D5452D2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2988F8-09AB-E54F-8282-708A6E9C80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D019F9-4275-9948-ADAC-01E3023844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D8C5ED-CC2B-2C4E-9E0A-DD5981114E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4BAB68-B586-8F48-B96F-D5336A50FF1F}" type="datetimeFigureOut">
              <a:rPr lang="en-US" smtClean="0"/>
              <a:t>9/27/22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5BF2B9-38B0-A841-A790-B79C07E50B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FAE19E-0438-E64A-8CF7-DBE5EF909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E6A81-0B18-5C45-9C71-87B71E24A1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39577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43CABB-DCFF-9C43-9568-134D254EB8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0CC6D09-1F33-0B4D-BDCE-58E209571C9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B366CC-AC86-704C-8C14-B102EBCB9D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D68BDC-49A3-D342-A2F0-A79D138A16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4BAB68-B586-8F48-B96F-D5336A50FF1F}" type="datetimeFigureOut">
              <a:rPr lang="en-US" smtClean="0"/>
              <a:t>9/27/22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5BA2E9-42E2-6E47-8651-8AFBB43C55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751BEB-99A9-C542-BF47-F061C91492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E6A81-0B18-5C45-9C71-87B71E24A1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89451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2436B5-1B69-1846-9398-FA561983C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A73817-8070-4A4D-A47F-27371DB93E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36F191-16E7-E646-B1E5-592662688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4BAB68-B586-8F48-B96F-D5336A50FF1F}" type="datetimeFigureOut">
              <a:rPr lang="en-US" smtClean="0"/>
              <a:t>9/27/22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01F0D7-304A-5A45-ACE8-D8FFC0FE0C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37577D-0B84-744A-A00D-9785A4606D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E6A81-0B18-5C45-9C71-87B71E24A1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46465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7A60A3D-7C58-B04A-A18B-665583423DE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35A5070-B63B-D14A-943A-7F286C3642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39084F-F6E4-BB45-B663-9D25EE3047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4BAB68-B586-8F48-B96F-D5336A50FF1F}" type="datetimeFigureOut">
              <a:rPr lang="en-US" smtClean="0"/>
              <a:t>9/27/22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7A8A38-4642-5E4E-B07F-251FCECA33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95B3C5-724C-3848-85ED-8DABAE9E01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E6A81-0B18-5C45-9C71-87B71E24A1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91517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latin typeface="Calibri" pitchFamily="34" charset="0"/>
              </a:defRPr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  <a:lvl6pPr marL="1714500" indent="0" algn="ctr">
              <a:buNone/>
              <a:defRPr/>
            </a:lvl6pPr>
            <a:lvl7pPr marL="2057400" indent="0" algn="ctr">
              <a:buNone/>
              <a:defRPr/>
            </a:lvl7pPr>
            <a:lvl8pPr marL="2400300" indent="0" algn="ctr">
              <a:buNone/>
              <a:defRPr/>
            </a:lvl8pPr>
            <a:lvl9pPr marL="2743200" indent="0" algn="ctr">
              <a:buNone/>
              <a:defRPr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3A213FE3-A574-0540-9213-0C7FEA98AF6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57DB2343-4812-7046-967A-2EF2E397EF1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DDB44620-EF75-D840-88A5-8B84D24B79B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56D3A61-E1E3-C942-B8DD-5D07B095BB8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5045898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Calibri" pitchFamily="34" charset="0"/>
              </a:defRPr>
            </a:lvl1pPr>
            <a:lvl2pPr>
              <a:defRPr>
                <a:latin typeface="Calibri" pitchFamily="34" charset="0"/>
              </a:defRPr>
            </a:lvl2pPr>
            <a:lvl3pPr>
              <a:defRPr>
                <a:latin typeface="Calibri" pitchFamily="34" charset="0"/>
              </a:defRPr>
            </a:lvl3pPr>
            <a:lvl4pPr>
              <a:defRPr>
                <a:latin typeface="Calibri" pitchFamily="34" charset="0"/>
              </a:defRPr>
            </a:lvl4pPr>
            <a:lvl5pPr>
              <a:defRPr>
                <a:latin typeface="Calibri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41F3E9BC-71D6-6B4D-ACEC-22C7AB0343A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149573E8-8043-294C-846C-7E9C9D0F6F9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B83C8783-3C22-6D4D-B5B8-8F046C015EE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858758A-DCB1-374F-B8B1-06B241411CB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6584979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>
                <a:latin typeface="Calibr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latin typeface="Calibri" pitchFamily="34" charset="0"/>
              </a:defRPr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801803D8-46F7-CE4F-A5E7-F392836D440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A0C94714-34C6-AF44-89DD-59C877120F5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3AAD21C2-9EBB-1C4D-8980-85030750658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748E858-B5A6-9D4D-8C82-F3FFEBDAB93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6307942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>
                <a:latin typeface="Calibri" pitchFamily="34" charset="0"/>
              </a:defRPr>
            </a:lvl1pPr>
            <a:lvl2pPr>
              <a:defRPr sz="1800">
                <a:latin typeface="Calibri" pitchFamily="34" charset="0"/>
              </a:defRPr>
            </a:lvl2pPr>
            <a:lvl3pPr>
              <a:defRPr sz="1500">
                <a:latin typeface="Calibri" pitchFamily="34" charset="0"/>
              </a:defRPr>
            </a:lvl3pPr>
            <a:lvl4pPr>
              <a:defRPr sz="1350">
                <a:latin typeface="Calibri" pitchFamily="34" charset="0"/>
              </a:defRPr>
            </a:lvl4pPr>
            <a:lvl5pPr>
              <a:defRPr sz="1350">
                <a:latin typeface="Calibri" pitchFamily="34" charset="0"/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>
                <a:latin typeface="Calibri" pitchFamily="34" charset="0"/>
              </a:defRPr>
            </a:lvl1pPr>
            <a:lvl2pPr>
              <a:defRPr sz="1800">
                <a:latin typeface="Calibri" pitchFamily="34" charset="0"/>
              </a:defRPr>
            </a:lvl2pPr>
            <a:lvl3pPr>
              <a:defRPr sz="1500">
                <a:latin typeface="Calibri" pitchFamily="34" charset="0"/>
              </a:defRPr>
            </a:lvl3pPr>
            <a:lvl4pPr>
              <a:defRPr sz="1350">
                <a:latin typeface="Calibri" pitchFamily="34" charset="0"/>
              </a:defRPr>
            </a:lvl4pPr>
            <a:lvl5pPr>
              <a:defRPr sz="1350">
                <a:latin typeface="Calibri" pitchFamily="34" charset="0"/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095A8E5-6F4F-904D-8F92-428BA4B9467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C169D20-3910-8E4E-91D0-85D79A60130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133B399-80D8-8440-B7C8-F631A02BAD4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859B9E6-B769-B042-8D7A-E0AA37AA891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3387362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>
                <a:latin typeface="Calibri" pitchFamily="34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>
                <a:latin typeface="Calibri" pitchFamily="34" charset="0"/>
              </a:defRPr>
            </a:lvl1pPr>
            <a:lvl2pPr>
              <a:defRPr sz="1500">
                <a:latin typeface="Calibri" pitchFamily="34" charset="0"/>
              </a:defRPr>
            </a:lvl2pPr>
            <a:lvl3pPr>
              <a:defRPr sz="1350">
                <a:latin typeface="Calibri" pitchFamily="34" charset="0"/>
              </a:defRPr>
            </a:lvl3pPr>
            <a:lvl4pPr>
              <a:defRPr sz="1200">
                <a:latin typeface="Calibri" pitchFamily="34" charset="0"/>
              </a:defRPr>
            </a:lvl4pPr>
            <a:lvl5pPr>
              <a:defRPr sz="1200">
                <a:latin typeface="Calibri" pitchFamily="34" charset="0"/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>
                <a:latin typeface="Calibri" pitchFamily="34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>
                <a:latin typeface="Calibri" pitchFamily="34" charset="0"/>
              </a:defRPr>
            </a:lvl1pPr>
            <a:lvl2pPr>
              <a:defRPr sz="1500">
                <a:latin typeface="Calibri" pitchFamily="34" charset="0"/>
              </a:defRPr>
            </a:lvl2pPr>
            <a:lvl3pPr>
              <a:defRPr sz="1350">
                <a:latin typeface="Calibri" pitchFamily="34" charset="0"/>
              </a:defRPr>
            </a:lvl3pPr>
            <a:lvl4pPr>
              <a:defRPr sz="1200">
                <a:latin typeface="Calibri" pitchFamily="34" charset="0"/>
              </a:defRPr>
            </a:lvl4pPr>
            <a:lvl5pPr>
              <a:defRPr sz="1200">
                <a:latin typeface="Calibri" pitchFamily="34" charset="0"/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CBAE1BEC-A9DC-4543-86E7-81857335397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CCD419ED-F3EB-FB4B-9D6C-B285CFF2389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3BD04EB4-6C5F-CF43-9505-AE6C0F9AD97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CBFE90A-FCF3-244A-A979-2DECD7FF4C0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721591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D0153-D2DC-B24B-A2F3-1096D0E2520F}" type="datetimeFigureOut">
              <a:rPr lang="en-US" smtClean="0"/>
              <a:t>9/27/22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304B88-482C-7A4B-B06C-12DEC647BE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51098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04B34E6B-1AA5-4D42-B5C7-6676B4D3B35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56CEC27B-63E1-644B-B23E-EDF5CB2481E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9E110544-2FBE-2149-80E6-59624209A34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75F31C7-B0D2-5B43-AE1D-97F4AFE18D3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4351033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01405846-21B0-BC44-892C-07ACDA3292F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C887A319-F965-DC4D-A7C7-C616ABCB183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F86287D8-7C86-4B4D-AF0E-3158595C554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0984CAE-872B-304D-B101-6E3FAB2CC1B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8064329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>
                <a:latin typeface="Calibr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>
                <a:latin typeface="Calibri" pitchFamily="34" charset="0"/>
              </a:defRPr>
            </a:lvl1pPr>
            <a:lvl2pPr>
              <a:defRPr sz="2100">
                <a:latin typeface="Calibri" pitchFamily="34" charset="0"/>
              </a:defRPr>
            </a:lvl2pPr>
            <a:lvl3pPr>
              <a:defRPr sz="1800">
                <a:latin typeface="Calibri" pitchFamily="34" charset="0"/>
              </a:defRPr>
            </a:lvl3pPr>
            <a:lvl4pPr>
              <a:defRPr sz="1500">
                <a:latin typeface="Calibri" pitchFamily="34" charset="0"/>
              </a:defRPr>
            </a:lvl4pPr>
            <a:lvl5pPr>
              <a:defRPr sz="1500">
                <a:latin typeface="Calibri" pitchFamily="34" charset="0"/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>
                <a:latin typeface="Calibri" pitchFamily="34" charset="0"/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B2355A2-866D-5A42-8C7A-27192417192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07728B0-CF15-CB4E-810F-82A4A36E5FE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12F0C1C-2753-C74B-8414-FAF4AF870EA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EC0DD21-DB84-914F-BC05-9CAA83359B7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8823339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>
                <a:latin typeface="Calibr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>
                <a:latin typeface="Calibri" pitchFamily="34" charset="0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>
                <a:latin typeface="Calibri" pitchFamily="34" charset="0"/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60C2CB8-FC03-BE4D-8382-7257512F473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96404B9-05CB-D044-A625-5E937415B37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930A34F-AADA-9648-BE8F-D92E01EE750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0212725-7815-CD43-84DD-D7D3B50C5CD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3713633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latin typeface="Calibri" pitchFamily="34" charset="0"/>
              </a:defRPr>
            </a:lvl1pPr>
            <a:lvl2pPr>
              <a:defRPr>
                <a:latin typeface="Calibri" pitchFamily="34" charset="0"/>
              </a:defRPr>
            </a:lvl2pPr>
            <a:lvl3pPr>
              <a:defRPr>
                <a:latin typeface="Calibri" pitchFamily="34" charset="0"/>
              </a:defRPr>
            </a:lvl3pPr>
            <a:lvl4pPr>
              <a:defRPr>
                <a:latin typeface="Calibri" pitchFamily="34" charset="0"/>
              </a:defRPr>
            </a:lvl4pPr>
            <a:lvl5pPr>
              <a:defRPr>
                <a:latin typeface="Calibri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F4237172-CC25-3A42-BDB8-3F2BF6439B4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9DDBCDCD-8951-0042-AAD3-77F56806055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30605A32-B946-1C41-875C-1AA41462CC2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7E97016-5FB7-F340-9D1F-26B1965C648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1299488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>
            <a:lvl1pPr>
              <a:defRPr>
                <a:latin typeface="Calibr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>
            <a:lvl1pPr>
              <a:defRPr>
                <a:latin typeface="Calibri" pitchFamily="34" charset="0"/>
              </a:defRPr>
            </a:lvl1pPr>
            <a:lvl2pPr>
              <a:defRPr>
                <a:latin typeface="Calibri" pitchFamily="34" charset="0"/>
              </a:defRPr>
            </a:lvl2pPr>
            <a:lvl3pPr>
              <a:defRPr>
                <a:latin typeface="Calibri" pitchFamily="34" charset="0"/>
              </a:defRPr>
            </a:lvl3pPr>
            <a:lvl4pPr>
              <a:defRPr>
                <a:latin typeface="Calibri" pitchFamily="34" charset="0"/>
              </a:defRPr>
            </a:lvl4pPr>
            <a:lvl5pPr>
              <a:defRPr>
                <a:latin typeface="Calibri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3814622F-A98E-224F-B69D-B074286995D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BE763B55-EF6F-F948-8571-2C7FAA5A090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0E38F84A-3012-A249-A45F-2B313BEE23B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7BE245B-6BF9-904B-B4AA-BD36E9029E4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3101816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841772"/>
            <a:ext cx="7772400" cy="1790700"/>
          </a:xfrm>
        </p:spPr>
        <p:txBody>
          <a:bodyPr anchor="b"/>
          <a:lstStyle>
            <a:lvl1pPr algn="ctr">
              <a:defRPr sz="337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350"/>
            </a:lvl1pPr>
            <a:lvl2pPr marL="257169" indent="0" algn="ctr">
              <a:buNone/>
              <a:defRPr sz="1125"/>
            </a:lvl2pPr>
            <a:lvl3pPr marL="514337" indent="0" algn="ctr">
              <a:buNone/>
              <a:defRPr sz="1013"/>
            </a:lvl3pPr>
            <a:lvl4pPr marL="771506" indent="0" algn="ctr">
              <a:buNone/>
              <a:defRPr sz="900"/>
            </a:lvl4pPr>
            <a:lvl5pPr marL="1028675" indent="0" algn="ctr">
              <a:buNone/>
              <a:defRPr sz="900"/>
            </a:lvl5pPr>
            <a:lvl6pPr marL="1285843" indent="0" algn="ctr">
              <a:buNone/>
              <a:defRPr sz="900"/>
            </a:lvl6pPr>
            <a:lvl7pPr marL="1543011" indent="0" algn="ctr">
              <a:buNone/>
              <a:defRPr sz="900"/>
            </a:lvl7pPr>
            <a:lvl8pPr marL="1800180" indent="0" algn="ctr">
              <a:buNone/>
              <a:defRPr sz="900"/>
            </a:lvl8pPr>
            <a:lvl9pPr marL="2057349" indent="0" algn="ctr">
              <a:buNone/>
              <a:defRPr sz="9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A8195A-C3E4-3540-B722-F9A496D90CF8}" type="datetimeFigureOut">
              <a:rPr lang="en-US" smtClean="0"/>
              <a:t>9/27/22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0D11F-E994-7943-B716-A27A54CD39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27572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A8195A-C3E4-3540-B722-F9A496D90CF8}" type="datetimeFigureOut">
              <a:rPr lang="en-US" smtClean="0"/>
              <a:t>9/27/22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0D11F-E994-7943-B716-A27A54CD39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43508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7"/>
            <a:ext cx="7886700" cy="2139553"/>
          </a:xfrm>
        </p:spPr>
        <p:txBody>
          <a:bodyPr anchor="b"/>
          <a:lstStyle>
            <a:lvl1pPr>
              <a:defRPr sz="337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9"/>
            <a:ext cx="7886700" cy="1125140"/>
          </a:xfrm>
        </p:spPr>
        <p:txBody>
          <a:bodyPr/>
          <a:lstStyle>
            <a:lvl1pPr marL="0" indent="0">
              <a:buNone/>
              <a:defRPr sz="1350">
                <a:solidFill>
                  <a:schemeClr val="tx1"/>
                </a:solidFill>
              </a:defRPr>
            </a:lvl1pPr>
            <a:lvl2pPr marL="257169" indent="0">
              <a:buNone/>
              <a:defRPr sz="1125">
                <a:solidFill>
                  <a:schemeClr val="tx1">
                    <a:tint val="75000"/>
                  </a:schemeClr>
                </a:solidFill>
              </a:defRPr>
            </a:lvl2pPr>
            <a:lvl3pPr marL="514337" indent="0">
              <a:buNone/>
              <a:defRPr sz="1013">
                <a:solidFill>
                  <a:schemeClr val="tx1">
                    <a:tint val="75000"/>
                  </a:schemeClr>
                </a:solidFill>
              </a:defRPr>
            </a:lvl3pPr>
            <a:lvl4pPr marL="771506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4pPr>
            <a:lvl5pPr marL="102867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5pPr>
            <a:lvl6pPr marL="1285843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6pPr>
            <a:lvl7pPr marL="1543011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7pPr>
            <a:lvl8pPr marL="180018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8pPr>
            <a:lvl9pPr marL="2057349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A8195A-C3E4-3540-B722-F9A496D90CF8}" type="datetimeFigureOut">
              <a:rPr lang="en-US" smtClean="0"/>
              <a:t>9/27/22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0D11F-E994-7943-B716-A27A54CD39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342051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A8195A-C3E4-3540-B722-F9A496D90CF8}" type="datetimeFigureOut">
              <a:rPr lang="en-US" smtClean="0"/>
              <a:t>9/27/22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0D11F-E994-7943-B716-A27A54CD39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721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D0153-D2DC-B24B-A2F3-1096D0E2520F}" type="datetimeFigureOut">
              <a:rPr lang="en-US" smtClean="0"/>
              <a:t>9/27/22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304B88-482C-7A4B-B06C-12DEC647BE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668960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7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350" b="1"/>
            </a:lvl1pPr>
            <a:lvl2pPr marL="257169" indent="0">
              <a:buNone/>
              <a:defRPr sz="1125" b="1"/>
            </a:lvl2pPr>
            <a:lvl3pPr marL="514337" indent="0">
              <a:buNone/>
              <a:defRPr sz="1013" b="1"/>
            </a:lvl3pPr>
            <a:lvl4pPr marL="771506" indent="0">
              <a:buNone/>
              <a:defRPr sz="900" b="1"/>
            </a:lvl4pPr>
            <a:lvl5pPr marL="1028675" indent="0">
              <a:buNone/>
              <a:defRPr sz="900" b="1"/>
            </a:lvl5pPr>
            <a:lvl6pPr marL="1285843" indent="0">
              <a:buNone/>
              <a:defRPr sz="900" b="1"/>
            </a:lvl6pPr>
            <a:lvl7pPr marL="1543011" indent="0">
              <a:buNone/>
              <a:defRPr sz="900" b="1"/>
            </a:lvl7pPr>
            <a:lvl8pPr marL="1800180" indent="0">
              <a:buNone/>
              <a:defRPr sz="900" b="1"/>
            </a:lvl8pPr>
            <a:lvl9pPr marL="2057349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5" y="1260872"/>
            <a:ext cx="3887391" cy="617934"/>
          </a:xfrm>
        </p:spPr>
        <p:txBody>
          <a:bodyPr anchor="b"/>
          <a:lstStyle>
            <a:lvl1pPr marL="0" indent="0">
              <a:buNone/>
              <a:defRPr sz="1350" b="1"/>
            </a:lvl1pPr>
            <a:lvl2pPr marL="257169" indent="0">
              <a:buNone/>
              <a:defRPr sz="1125" b="1"/>
            </a:lvl2pPr>
            <a:lvl3pPr marL="514337" indent="0">
              <a:buNone/>
              <a:defRPr sz="1013" b="1"/>
            </a:lvl3pPr>
            <a:lvl4pPr marL="771506" indent="0">
              <a:buNone/>
              <a:defRPr sz="900" b="1"/>
            </a:lvl4pPr>
            <a:lvl5pPr marL="1028675" indent="0">
              <a:buNone/>
              <a:defRPr sz="900" b="1"/>
            </a:lvl5pPr>
            <a:lvl6pPr marL="1285843" indent="0">
              <a:buNone/>
              <a:defRPr sz="900" b="1"/>
            </a:lvl6pPr>
            <a:lvl7pPr marL="1543011" indent="0">
              <a:buNone/>
              <a:defRPr sz="900" b="1"/>
            </a:lvl7pPr>
            <a:lvl8pPr marL="1800180" indent="0">
              <a:buNone/>
              <a:defRPr sz="900" b="1"/>
            </a:lvl8pPr>
            <a:lvl9pPr marL="2057349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5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A8195A-C3E4-3540-B722-F9A496D90CF8}" type="datetimeFigureOut">
              <a:rPr lang="en-US" smtClean="0"/>
              <a:t>9/27/22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0D11F-E994-7943-B716-A27A54CD39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7698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A8195A-C3E4-3540-B722-F9A496D90CF8}" type="datetimeFigureOut">
              <a:rPr lang="en-US" smtClean="0"/>
              <a:t>9/27/22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0D11F-E994-7943-B716-A27A54CD39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61905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A8195A-C3E4-3540-B722-F9A496D90CF8}" type="datetimeFigureOut">
              <a:rPr lang="en-US" smtClean="0"/>
              <a:t>9/27/22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0D11F-E994-7943-B716-A27A54CD39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62735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1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72"/>
            <a:ext cx="4629150" cy="3655219"/>
          </a:xfrm>
        </p:spPr>
        <p:txBody>
          <a:bodyPr/>
          <a:lstStyle>
            <a:lvl1pPr>
              <a:defRPr sz="1800"/>
            </a:lvl1pPr>
            <a:lvl2pPr>
              <a:defRPr sz="1575"/>
            </a:lvl2pPr>
            <a:lvl3pPr>
              <a:defRPr sz="1350"/>
            </a:lvl3pPr>
            <a:lvl4pPr>
              <a:defRPr sz="1125"/>
            </a:lvl4pPr>
            <a:lvl5pPr>
              <a:defRPr sz="1125"/>
            </a:lvl5pPr>
            <a:lvl6pPr>
              <a:defRPr sz="1125"/>
            </a:lvl6pPr>
            <a:lvl7pPr>
              <a:defRPr sz="1125"/>
            </a:lvl7pPr>
            <a:lvl8pPr>
              <a:defRPr sz="1125"/>
            </a:lvl8pPr>
            <a:lvl9pPr>
              <a:defRPr sz="112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2"/>
            <a:ext cx="2949178" cy="2858691"/>
          </a:xfrm>
        </p:spPr>
        <p:txBody>
          <a:bodyPr/>
          <a:lstStyle>
            <a:lvl1pPr marL="0" indent="0">
              <a:buNone/>
              <a:defRPr sz="900"/>
            </a:lvl1pPr>
            <a:lvl2pPr marL="257169" indent="0">
              <a:buNone/>
              <a:defRPr sz="788"/>
            </a:lvl2pPr>
            <a:lvl3pPr marL="514337" indent="0">
              <a:buNone/>
              <a:defRPr sz="675"/>
            </a:lvl3pPr>
            <a:lvl4pPr marL="771506" indent="0">
              <a:buNone/>
              <a:defRPr sz="563"/>
            </a:lvl4pPr>
            <a:lvl5pPr marL="1028675" indent="0">
              <a:buNone/>
              <a:defRPr sz="563"/>
            </a:lvl5pPr>
            <a:lvl6pPr marL="1285843" indent="0">
              <a:buNone/>
              <a:defRPr sz="563"/>
            </a:lvl6pPr>
            <a:lvl7pPr marL="1543011" indent="0">
              <a:buNone/>
              <a:defRPr sz="563"/>
            </a:lvl7pPr>
            <a:lvl8pPr marL="1800180" indent="0">
              <a:buNone/>
              <a:defRPr sz="563"/>
            </a:lvl8pPr>
            <a:lvl9pPr marL="2057349" indent="0">
              <a:buNone/>
              <a:defRPr sz="56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A8195A-C3E4-3540-B722-F9A496D90CF8}" type="datetimeFigureOut">
              <a:rPr lang="en-US" smtClean="0"/>
              <a:t>9/27/22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0D11F-E994-7943-B716-A27A54CD39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80789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1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72"/>
            <a:ext cx="4629150" cy="3655219"/>
          </a:xfrm>
        </p:spPr>
        <p:txBody>
          <a:bodyPr anchor="t"/>
          <a:lstStyle>
            <a:lvl1pPr marL="0" indent="0">
              <a:buNone/>
              <a:defRPr sz="1800"/>
            </a:lvl1pPr>
            <a:lvl2pPr marL="257169" indent="0">
              <a:buNone/>
              <a:defRPr sz="1575"/>
            </a:lvl2pPr>
            <a:lvl3pPr marL="514337" indent="0">
              <a:buNone/>
              <a:defRPr sz="1350"/>
            </a:lvl3pPr>
            <a:lvl4pPr marL="771506" indent="0">
              <a:buNone/>
              <a:defRPr sz="1125"/>
            </a:lvl4pPr>
            <a:lvl5pPr marL="1028675" indent="0">
              <a:buNone/>
              <a:defRPr sz="1125"/>
            </a:lvl5pPr>
            <a:lvl6pPr marL="1285843" indent="0">
              <a:buNone/>
              <a:defRPr sz="1125"/>
            </a:lvl6pPr>
            <a:lvl7pPr marL="1543011" indent="0">
              <a:buNone/>
              <a:defRPr sz="1125"/>
            </a:lvl7pPr>
            <a:lvl8pPr marL="1800180" indent="0">
              <a:buNone/>
              <a:defRPr sz="1125"/>
            </a:lvl8pPr>
            <a:lvl9pPr marL="2057349" indent="0">
              <a:buNone/>
              <a:defRPr sz="112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2"/>
            <a:ext cx="2949178" cy="2858691"/>
          </a:xfrm>
        </p:spPr>
        <p:txBody>
          <a:bodyPr/>
          <a:lstStyle>
            <a:lvl1pPr marL="0" indent="0">
              <a:buNone/>
              <a:defRPr sz="900"/>
            </a:lvl1pPr>
            <a:lvl2pPr marL="257169" indent="0">
              <a:buNone/>
              <a:defRPr sz="788"/>
            </a:lvl2pPr>
            <a:lvl3pPr marL="514337" indent="0">
              <a:buNone/>
              <a:defRPr sz="675"/>
            </a:lvl3pPr>
            <a:lvl4pPr marL="771506" indent="0">
              <a:buNone/>
              <a:defRPr sz="563"/>
            </a:lvl4pPr>
            <a:lvl5pPr marL="1028675" indent="0">
              <a:buNone/>
              <a:defRPr sz="563"/>
            </a:lvl5pPr>
            <a:lvl6pPr marL="1285843" indent="0">
              <a:buNone/>
              <a:defRPr sz="563"/>
            </a:lvl6pPr>
            <a:lvl7pPr marL="1543011" indent="0">
              <a:buNone/>
              <a:defRPr sz="563"/>
            </a:lvl7pPr>
            <a:lvl8pPr marL="1800180" indent="0">
              <a:buNone/>
              <a:defRPr sz="563"/>
            </a:lvl8pPr>
            <a:lvl9pPr marL="2057349" indent="0">
              <a:buNone/>
              <a:defRPr sz="56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A8195A-C3E4-3540-B722-F9A496D90CF8}" type="datetimeFigureOut">
              <a:rPr lang="en-US" smtClean="0"/>
              <a:t>9/27/22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0D11F-E994-7943-B716-A27A54CD39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846345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A8195A-C3E4-3540-B722-F9A496D90CF8}" type="datetimeFigureOut">
              <a:rPr lang="en-US" smtClean="0"/>
              <a:t>9/27/22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0D11F-E994-7943-B716-A27A54CD39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15498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273846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5" y="273846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A8195A-C3E4-3540-B722-F9A496D90CF8}" type="datetimeFigureOut">
              <a:rPr lang="en-US" smtClean="0"/>
              <a:t>9/27/22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0D11F-E994-7943-B716-A27A54CD39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7844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D0153-D2DC-B24B-A2F3-1096D0E2520F}" type="datetimeFigureOut">
              <a:rPr lang="en-US" smtClean="0"/>
              <a:t>9/27/22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304B88-482C-7A4B-B06C-12DEC647BE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565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D0153-D2DC-B24B-A2F3-1096D0E2520F}" type="datetimeFigureOut">
              <a:rPr lang="en-US" smtClean="0"/>
              <a:t>9/27/22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304B88-482C-7A4B-B06C-12DEC647BE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5835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D0153-D2DC-B24B-A2F3-1096D0E2520F}" type="datetimeFigureOut">
              <a:rPr lang="en-US" smtClean="0"/>
              <a:t>9/27/22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304B88-482C-7A4B-B06C-12DEC647BE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2834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D0153-D2DC-B24B-A2F3-1096D0E2520F}" type="datetimeFigureOut">
              <a:rPr lang="en-US" smtClean="0"/>
              <a:t>9/27/22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304B88-482C-7A4B-B06C-12DEC647BE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8975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55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0D0153-D2DC-B24B-A2F3-1096D0E2520F}" type="datetimeFigureOut">
              <a:rPr lang="en-US" smtClean="0"/>
              <a:t>9/27/22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304B88-482C-7A4B-B06C-12DEC647BE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7850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05979"/>
            <a:ext cx="8229600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00151"/>
            <a:ext cx="8229600" cy="3394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4683919"/>
            <a:ext cx="2133600" cy="357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50"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4683919"/>
            <a:ext cx="2895600" cy="357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050"/>
            </a:lvl1pPr>
          </a:lstStyle>
          <a:p>
            <a:pPr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4683919"/>
            <a:ext cx="2133600" cy="357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50"/>
            </a:lvl1pPr>
          </a:lstStyle>
          <a:p>
            <a:pPr rtl="0" fontAlgn="base">
              <a:spcBef>
                <a:spcPct val="0"/>
              </a:spcBef>
              <a:spcAft>
                <a:spcPct val="0"/>
              </a:spcAft>
            </a:pPr>
            <a:fld id="{691BE4C0-A12F-4149-B27B-85CC092F678E}" type="slidenum">
              <a:rPr lang="en-US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rtl="0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50897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  <p:sldLayoutId id="2147483709" r:id="rId12"/>
  </p:sldLayoutIdLst>
  <p:txStyles>
    <p:titleStyle>
      <a:lvl1pPr algn="ctr" rtl="0" fontAlgn="base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</a:defRPr>
      </a:lvl2pPr>
      <a:lvl3pPr algn="ctr" rtl="0" fontAlgn="base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</a:defRPr>
      </a:lvl3pPr>
      <a:lvl4pPr algn="ctr" rtl="0" fontAlgn="base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</a:defRPr>
      </a:lvl4pPr>
      <a:lvl5pPr algn="ctr" rtl="0" fontAlgn="base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</a:defRPr>
      </a:lvl5pPr>
      <a:lvl6pPr marL="342900" algn="ctr" rtl="0" fontAlgn="base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</a:defRPr>
      </a:lvl6pPr>
      <a:lvl7pPr marL="685800" algn="ctr" rtl="0" fontAlgn="base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</a:defRPr>
      </a:lvl7pPr>
      <a:lvl8pPr marL="1028700" algn="ctr" rtl="0" fontAlgn="base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</a:defRPr>
      </a:lvl8pPr>
      <a:lvl9pPr marL="1371600" algn="ctr" rtl="0" fontAlgn="base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</a:defRPr>
      </a:lvl9pPr>
    </p:titleStyle>
    <p:bodyStyle>
      <a:lvl1pPr marL="257175" indent="-257175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rtl="0" fontAlgn="base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</a:defRPr>
      </a:lvl2pPr>
      <a:lvl3pPr marL="857250" indent="-171450" algn="l" rtl="0" fontAlgn="base">
        <a:spcBef>
          <a:spcPct val="20000"/>
        </a:spcBef>
        <a:spcAft>
          <a:spcPct val="0"/>
        </a:spcAft>
        <a:buChar char="•"/>
        <a:defRPr sz="1800">
          <a:solidFill>
            <a:schemeClr val="tx1"/>
          </a:solidFill>
          <a:latin typeface="+mn-lt"/>
        </a:defRPr>
      </a:lvl3pPr>
      <a:lvl4pPr marL="1200150" indent="-171450" algn="l" rtl="0" fontAlgn="base">
        <a:spcBef>
          <a:spcPct val="20000"/>
        </a:spcBef>
        <a:spcAft>
          <a:spcPct val="0"/>
        </a:spcAft>
        <a:buChar char="–"/>
        <a:defRPr sz="1500">
          <a:solidFill>
            <a:schemeClr val="tx1"/>
          </a:solidFill>
          <a:latin typeface="+mn-lt"/>
        </a:defRPr>
      </a:lvl4pPr>
      <a:lvl5pPr marL="1543050" indent="-171450" algn="l" rtl="0" fontAlgn="base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</a:defRPr>
      </a:lvl5pPr>
      <a:lvl6pPr marL="1885950" indent="-171450" algn="l" rtl="0" fontAlgn="base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</a:defRPr>
      </a:lvl6pPr>
      <a:lvl7pPr marL="2228850" indent="-171450" algn="l" rtl="0" fontAlgn="base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</a:defRPr>
      </a:lvl7pPr>
      <a:lvl8pPr marL="2571750" indent="-171450" algn="l" rtl="0" fontAlgn="base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</a:defRPr>
      </a:lvl8pPr>
      <a:lvl9pPr marL="2914650" indent="-171450" algn="l" rtl="0" fontAlgn="base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9DED957-7008-EB46-93C8-4660A26A7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F4BBCD-202D-D343-9768-59AA45888C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B299BD-88C5-B140-B9CA-1A702659AB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4BAB68-B586-8F48-B96F-D5336A50FF1F}" type="datetimeFigureOut">
              <a:rPr lang="en-US" smtClean="0"/>
              <a:t>9/27/22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62FAF7-2A9C-0545-B7A7-30718B63F8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3D2C05-9BC9-2644-AC62-80C4934263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BE6A81-0B18-5C45-9C71-87B71E24A1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7331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  <p:sldLayoutId id="2147483724" r:id="rId2"/>
    <p:sldLayoutId id="2147483725" r:id="rId3"/>
    <p:sldLayoutId id="2147483726" r:id="rId4"/>
    <p:sldLayoutId id="2147483727" r:id="rId5"/>
    <p:sldLayoutId id="2147483728" r:id="rId6"/>
    <p:sldLayoutId id="2147483729" r:id="rId7"/>
    <p:sldLayoutId id="2147483730" r:id="rId8"/>
    <p:sldLayoutId id="2147483731" r:id="rId9"/>
    <p:sldLayoutId id="2147483732" r:id="rId10"/>
    <p:sldLayoutId id="2147483733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7D43FFA0-372C-6343-84B3-454D9D49F70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AC9E820F-75D7-2E49-8A95-AA9B6C710B9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00151"/>
            <a:ext cx="8229600" cy="33944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548FC33D-174F-C949-A8B4-558B7355E3EE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4683919"/>
            <a:ext cx="2133600" cy="357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050">
                <a:latin typeface="Calibri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420B6597-D7D7-D44D-B2F1-382C65FC29ED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4683919"/>
            <a:ext cx="2895600" cy="357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050">
                <a:latin typeface="Calibri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D23E1706-3E99-5C47-85EE-BFFCB21CA1A0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4683919"/>
            <a:ext cx="2133600" cy="357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050">
                <a:latin typeface="Calibri" panose="020F0502020204030204" pitchFamily="34" charset="0"/>
              </a:defRPr>
            </a:lvl1pPr>
          </a:lstStyle>
          <a:p>
            <a:fld id="{8CFBA267-1F80-064D-901B-5A70E47429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235573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5" r:id="rId1"/>
    <p:sldLayoutId id="2147483736" r:id="rId2"/>
    <p:sldLayoutId id="2147483737" r:id="rId3"/>
    <p:sldLayoutId id="2147483738" r:id="rId4"/>
    <p:sldLayoutId id="2147483739" r:id="rId5"/>
    <p:sldLayoutId id="2147483740" r:id="rId6"/>
    <p:sldLayoutId id="2147483741" r:id="rId7"/>
    <p:sldLayoutId id="2147483742" r:id="rId8"/>
    <p:sldLayoutId id="2147483743" r:id="rId9"/>
    <p:sldLayoutId id="2147483744" r:id="rId10"/>
    <p:sldLayoutId id="2147483745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Calibri" pitchFamily="34" charset="0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Calibri" pitchFamily="34" charset="0"/>
        </a:defRPr>
      </a:lvl5pPr>
      <a:lvl6pPr marL="342900" algn="ctr" rtl="0" fontAlgn="base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pitchFamily="34" charset="0"/>
        </a:defRPr>
      </a:lvl6pPr>
      <a:lvl7pPr marL="685800" algn="ctr" rtl="0" fontAlgn="base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pitchFamily="34" charset="0"/>
        </a:defRPr>
      </a:lvl7pPr>
      <a:lvl8pPr marL="1028700" algn="ctr" rtl="0" fontAlgn="base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pitchFamily="34" charset="0"/>
        </a:defRPr>
      </a:lvl8pPr>
      <a:lvl9pPr marL="1371600" algn="ctr" rtl="0" fontAlgn="base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pitchFamily="34" charset="0"/>
        </a:defRPr>
      </a:lvl9pPr>
    </p:titleStyle>
    <p:bodyStyle>
      <a:lvl1pPr marL="257175" indent="-257175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Calibri" pitchFamily="34" charset="0"/>
          <a:ea typeface="+mn-ea"/>
          <a:cs typeface="+mn-cs"/>
        </a:defRPr>
      </a:lvl1pPr>
      <a:lvl2pPr marL="557213" indent="-214313" algn="l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Calibri" pitchFamily="34" charset="0"/>
        </a:defRPr>
      </a:lvl2pPr>
      <a:lvl3pPr marL="857250" indent="-171450" algn="l" rtl="0" eaLnBrk="0" fontAlgn="base" hangingPunct="0">
        <a:spcBef>
          <a:spcPct val="20000"/>
        </a:spcBef>
        <a:spcAft>
          <a:spcPct val="0"/>
        </a:spcAft>
        <a:buChar char="•"/>
        <a:defRPr sz="1800">
          <a:solidFill>
            <a:schemeClr val="tx1"/>
          </a:solidFill>
          <a:latin typeface="Calibri" pitchFamily="34" charset="0"/>
        </a:defRPr>
      </a:lvl3pPr>
      <a:lvl4pPr marL="1200150" indent="-171450" algn="l" rtl="0" eaLnBrk="0" fontAlgn="base" hangingPunct="0">
        <a:spcBef>
          <a:spcPct val="20000"/>
        </a:spcBef>
        <a:spcAft>
          <a:spcPct val="0"/>
        </a:spcAft>
        <a:buChar char="–"/>
        <a:defRPr sz="1500">
          <a:solidFill>
            <a:schemeClr val="tx1"/>
          </a:solidFill>
          <a:latin typeface="Calibri" pitchFamily="34" charset="0"/>
        </a:defRPr>
      </a:lvl4pPr>
      <a:lvl5pPr marL="1543050" indent="-171450" algn="l" rtl="0" eaLnBrk="0" fontAlgn="base" hangingPunct="0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Calibri" pitchFamily="34" charset="0"/>
        </a:defRPr>
      </a:lvl5pPr>
      <a:lvl6pPr marL="1885950" indent="-171450" algn="l" rtl="0" fontAlgn="base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</a:defRPr>
      </a:lvl6pPr>
      <a:lvl7pPr marL="2228850" indent="-171450" algn="l" rtl="0" fontAlgn="base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</a:defRPr>
      </a:lvl7pPr>
      <a:lvl8pPr marL="2571750" indent="-171450" algn="l" rtl="0" fontAlgn="base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</a:defRPr>
      </a:lvl8pPr>
      <a:lvl9pPr marL="2914650" indent="-171450" algn="l" rtl="0" fontAlgn="base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7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A8195A-C3E4-3540-B722-F9A496D90CF8}" type="datetimeFigureOut">
              <a:rPr lang="en-US" smtClean="0"/>
              <a:t>9/27/22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60D11F-E994-7943-B716-A27A54CD39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3736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7" r:id="rId1"/>
    <p:sldLayoutId id="2147483748" r:id="rId2"/>
    <p:sldLayoutId id="2147483749" r:id="rId3"/>
    <p:sldLayoutId id="2147483750" r:id="rId4"/>
    <p:sldLayoutId id="2147483751" r:id="rId5"/>
    <p:sldLayoutId id="2147483752" r:id="rId6"/>
    <p:sldLayoutId id="2147483753" r:id="rId7"/>
    <p:sldLayoutId id="2147483754" r:id="rId8"/>
    <p:sldLayoutId id="2147483755" r:id="rId9"/>
    <p:sldLayoutId id="2147483756" r:id="rId10"/>
    <p:sldLayoutId id="2147483757" r:id="rId11"/>
  </p:sldLayoutIdLst>
  <p:txStyles>
    <p:titleStyle>
      <a:lvl1pPr algn="l" defTabSz="514337" rtl="0" eaLnBrk="1" latinLnBrk="0" hangingPunct="1">
        <a:lnSpc>
          <a:spcPct val="90000"/>
        </a:lnSpc>
        <a:spcBef>
          <a:spcPct val="0"/>
        </a:spcBef>
        <a:buNone/>
        <a:defRPr sz="247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28585" indent="-128585" algn="l" defTabSz="514337" rtl="0" eaLnBrk="1" latinLnBrk="0" hangingPunct="1">
        <a:lnSpc>
          <a:spcPct val="90000"/>
        </a:lnSpc>
        <a:spcBef>
          <a:spcPts val="563"/>
        </a:spcBef>
        <a:buFont typeface="Arial" panose="020B0604020202020204" pitchFamily="34" charset="0"/>
        <a:buChar char="•"/>
        <a:defRPr sz="1575" kern="1200">
          <a:solidFill>
            <a:schemeClr val="tx1"/>
          </a:solidFill>
          <a:latin typeface="+mn-lt"/>
          <a:ea typeface="+mn-ea"/>
          <a:cs typeface="+mn-cs"/>
        </a:defRPr>
      </a:lvl1pPr>
      <a:lvl2pPr marL="385753" indent="-128585" algn="l" defTabSz="514337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42921" indent="-128585" algn="l" defTabSz="514337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3pPr>
      <a:lvl4pPr marL="900090" indent="-128585" algn="l" defTabSz="514337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157259" indent="-128585" algn="l" defTabSz="514337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414427" indent="-128585" algn="l" defTabSz="514337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596" indent="-128585" algn="l" defTabSz="514337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765" indent="-128585" algn="l" defTabSz="514337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33" indent="-128585" algn="l" defTabSz="514337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37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69" algn="l" defTabSz="514337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37" algn="l" defTabSz="514337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06" algn="l" defTabSz="514337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675" algn="l" defTabSz="514337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43" algn="l" defTabSz="514337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11" algn="l" defTabSz="514337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180" algn="l" defTabSz="514337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349" algn="l" defTabSz="514337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3" Type="http://schemas.openxmlformats.org/officeDocument/2006/relationships/image" Target="../media/image5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0.png"/><Relationship Id="rId4" Type="http://schemas.microsoft.com/office/2007/relationships/hdphoto" Target="../media/hdphoto5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1.xml"/><Relationship Id="rId4" Type="http://schemas.openxmlformats.org/officeDocument/2006/relationships/image" Target="../media/image18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1.xml"/><Relationship Id="rId5" Type="http://schemas.openxmlformats.org/officeDocument/2006/relationships/image" Target="../media/image21.jpeg"/><Relationship Id="rId4" Type="http://schemas.openxmlformats.org/officeDocument/2006/relationships/image" Target="../media/image20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1.xml"/><Relationship Id="rId4" Type="http://schemas.openxmlformats.org/officeDocument/2006/relationships/image" Target="../media/image23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1.xml"/><Relationship Id="rId4" Type="http://schemas.openxmlformats.org/officeDocument/2006/relationships/image" Target="../media/image26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soilscience/5140045541/in/photolist-ejvfiy-2kGRcUB-aTAGcM-7qgDvL-ejvfRL-7qcJdr-9kft52-9kiK6o-9kfGLv-yAexi-aTDB9c-7qgDpj-7qgDDJ-7qgDfW-8Qd4CH-ejpvKR-8Qd5x6-8Qg9ZE-8Qd5sR-aTDLRg-aTDJmp-8QgbiE-8Qgbf7-aTAyzK-aTDKGV-aTzWqT-aTAJfB-aTDGWz-aTDDd6-aTAmDF-aTDG7D-aTAgYt-aTAxaZ-aTAjiX-aTzZ1F-aTDEjF-aTDNpp-aTzTjP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jpeg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png"/><Relationship Id="rId4" Type="http://schemas.openxmlformats.org/officeDocument/2006/relationships/image" Target="../media/image40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feriamx/" TargetMode="External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jpe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41.xml"/><Relationship Id="rId4" Type="http://schemas.openxmlformats.org/officeDocument/2006/relationships/image" Target="../media/image5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0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0.xml"/><Relationship Id="rId5" Type="http://schemas.openxmlformats.org/officeDocument/2006/relationships/image" Target="../media/image58.jpeg"/><Relationship Id="rId4" Type="http://schemas.openxmlformats.org/officeDocument/2006/relationships/image" Target="../media/image57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0.xml"/><Relationship Id="rId5" Type="http://schemas.openxmlformats.org/officeDocument/2006/relationships/image" Target="../media/image61.jpeg"/><Relationship Id="rId4" Type="http://schemas.openxmlformats.org/officeDocument/2006/relationships/image" Target="../media/image60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65.jpeg"/><Relationship Id="rId5" Type="http://schemas.openxmlformats.org/officeDocument/2006/relationships/image" Target="../media/image64.jpeg"/><Relationship Id="rId4" Type="http://schemas.openxmlformats.org/officeDocument/2006/relationships/image" Target="../media/image63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0.xml"/><Relationship Id="rId5" Type="http://schemas.openxmlformats.org/officeDocument/2006/relationships/image" Target="../media/image68.jpeg"/><Relationship Id="rId4" Type="http://schemas.openxmlformats.org/officeDocument/2006/relationships/image" Target="../media/image67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72.jpeg"/><Relationship Id="rId5" Type="http://schemas.openxmlformats.org/officeDocument/2006/relationships/image" Target="../media/image71.jpeg"/><Relationship Id="rId4" Type="http://schemas.openxmlformats.org/officeDocument/2006/relationships/image" Target="../media/image70.jpe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0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75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3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30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jpeg"/><Relationship Id="rId3" Type="http://schemas.openxmlformats.org/officeDocument/2006/relationships/image" Target="../media/image80.png"/><Relationship Id="rId7" Type="http://schemas.openxmlformats.org/officeDocument/2006/relationships/image" Target="../media/image84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83.jpeg"/><Relationship Id="rId5" Type="http://schemas.openxmlformats.org/officeDocument/2006/relationships/image" Target="../media/image82.jpeg"/><Relationship Id="rId4" Type="http://schemas.openxmlformats.org/officeDocument/2006/relationships/image" Target="../media/image81.jpe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66.jpe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89.jpe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0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30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94.jpe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96.jpe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30.xml"/><Relationship Id="rId4" Type="http://schemas.openxmlformats.org/officeDocument/2006/relationships/hyperlink" Target="http://www.youtube.com/watch?v=4P8YhP5_oig&amp;feature=related" TargetMode="Externa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3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microsoft.com/office/2007/relationships/hdphoto" Target="../media/hdphoto2.wdp"/><Relationship Id="rId4" Type="http://schemas.openxmlformats.org/officeDocument/2006/relationships/image" Target="../media/image5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101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5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microsoft.com/office/2007/relationships/hdphoto" Target="../media/hdphoto4.wd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microsoft.com/office/2007/relationships/hdphoto" Target="../media/hdphoto3.wdp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reptile, lizard&#10;&#10;Description automatically generated">
            <a:extLst>
              <a:ext uri="{FF2B5EF4-FFF2-40B4-BE49-F238E27FC236}">
                <a16:creationId xmlns:a16="http://schemas.microsoft.com/office/drawing/2014/main" id="{A5731463-3F57-B249-AC3F-CDAB8695C3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5716"/>
            <a:ext cx="7772401" cy="514921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8866DB3-ECC0-2543-BD5B-F5061C29BB2D}"/>
              </a:ext>
            </a:extLst>
          </p:cNvPr>
          <p:cNvSpPr/>
          <p:nvPr/>
        </p:nvSpPr>
        <p:spPr>
          <a:xfrm>
            <a:off x="3419857" y="228850"/>
            <a:ext cx="527290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457189"/>
            <a:r>
              <a:rPr lang="en-US" sz="2700" dirty="0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Future of Tropical Rain Forests IDS 2935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C9916AE-5C95-3D40-A56F-EA76026768ED}"/>
              </a:ext>
            </a:extLst>
          </p:cNvPr>
          <p:cNvSpPr/>
          <p:nvPr/>
        </p:nvSpPr>
        <p:spPr>
          <a:xfrm>
            <a:off x="5640636" y="1819944"/>
            <a:ext cx="305213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457189"/>
            <a:r>
              <a:rPr lang="en-US" sz="2400" dirty="0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Origins of Tropical Biodiversity</a:t>
            </a:r>
          </a:p>
        </p:txBody>
      </p:sp>
    </p:spTree>
    <p:extLst>
      <p:ext uri="{BB962C8B-B14F-4D97-AF65-F5344CB8AC3E}">
        <p14:creationId xmlns:p14="http://schemas.microsoft.com/office/powerpoint/2010/main" val="41096435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143" y="0"/>
            <a:ext cx="9141714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 descr="A couple of bugs on a leaf&#10;&#10;Description automatically generated with low confidence">
            <a:extLst>
              <a:ext uri="{FF2B5EF4-FFF2-40B4-BE49-F238E27FC236}">
                <a16:creationId xmlns:a16="http://schemas.microsoft.com/office/drawing/2014/main" id="{4FE10C7E-0057-C4DF-F702-5C8DB46641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357" b="7544"/>
          <a:stretch/>
        </p:blipFill>
        <p:spPr>
          <a:xfrm>
            <a:off x="2670818" y="459272"/>
            <a:ext cx="2679106" cy="1564671"/>
          </a:xfrm>
          <a:prstGeom prst="rect">
            <a:avLst/>
          </a:prstGeom>
        </p:spPr>
      </p:pic>
      <p:pic>
        <p:nvPicPr>
          <p:cNvPr id="5" name="Picture 4" descr="A butterfly on a leaf&#10;&#10;Description automatically generated">
            <a:extLst>
              <a:ext uri="{FF2B5EF4-FFF2-40B4-BE49-F238E27FC236}">
                <a16:creationId xmlns:a16="http://schemas.microsoft.com/office/drawing/2014/main" id="{34752C74-E801-329B-F332-7D8762749DD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61" b="89941" l="8203" r="93424">
                        <a14:foregroundMark x1="11654" y1="62598" x2="1628" y2="68604"/>
                        <a14:foregroundMark x1="1628" y1="68604" x2="8268" y2="76563"/>
                        <a14:foregroundMark x1="8268" y1="76563" x2="11849" y2="67236"/>
                        <a14:foregroundMark x1="11849" y1="67236" x2="11654" y2="63135"/>
                        <a14:foregroundMark x1="88802" y1="45898" x2="88086" y2="55273"/>
                        <a14:foregroundMark x1="88086" y1="55273" x2="93424" y2="46533"/>
                        <a14:foregroundMark x1="93424" y1="46533" x2="89844" y2="45117"/>
                        <a14:backgroundMark x1="29036" y1="78809" x2="40495" y2="83350"/>
                        <a14:backgroundMark x1="40495" y1="83350" x2="52930" y2="81006"/>
                        <a14:backgroundMark x1="52930" y1="81006" x2="30078" y2="77734"/>
                        <a14:backgroundMark x1="76432" y1="71387" x2="63477" y2="72949"/>
                        <a14:backgroundMark x1="63477" y1="72949" x2="53971" y2="79688"/>
                        <a14:backgroundMark x1="53971" y1="79688" x2="60742" y2="87744"/>
                        <a14:backgroundMark x1="60742" y1="87744" x2="73503" y2="90479"/>
                        <a14:backgroundMark x1="73503" y1="90479" x2="85026" y2="86377"/>
                        <a14:backgroundMark x1="85026" y1="86377" x2="76758" y2="71631"/>
                      </a14:backgroundRemoval>
                    </a14:imgEffect>
                  </a14:imgLayer>
                </a14:imgProps>
              </a:ext>
            </a:extLst>
          </a:blip>
          <a:srcRect t="30615" r="-2" b="6930"/>
          <a:stretch/>
        </p:blipFill>
        <p:spPr>
          <a:xfrm>
            <a:off x="6552125" y="0"/>
            <a:ext cx="2280601" cy="1899075"/>
          </a:xfrm>
          <a:prstGeom prst="rect">
            <a:avLst/>
          </a:prstGeom>
        </p:spPr>
      </p:pic>
      <p:pic>
        <p:nvPicPr>
          <p:cNvPr id="6" name="Picture 2" descr="image">
            <a:extLst>
              <a:ext uri="{FF2B5EF4-FFF2-40B4-BE49-F238E27FC236}">
                <a16:creationId xmlns:a16="http://schemas.microsoft.com/office/drawing/2014/main" id="{5B0D5A9F-A0A4-882E-65C9-E868DF8615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766" y="1016130"/>
            <a:ext cx="1397000" cy="72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reeform 6">
            <a:extLst>
              <a:ext uri="{FF2B5EF4-FFF2-40B4-BE49-F238E27FC236}">
                <a16:creationId xmlns:a16="http://schemas.microsoft.com/office/drawing/2014/main" id="{DE49A282-0866-E11D-219C-FE7C4A506EA7}"/>
              </a:ext>
            </a:extLst>
          </p:cNvPr>
          <p:cNvSpPr/>
          <p:nvPr/>
        </p:nvSpPr>
        <p:spPr>
          <a:xfrm flipV="1">
            <a:off x="5408253" y="1227267"/>
            <a:ext cx="1237877" cy="190370"/>
          </a:xfrm>
          <a:custGeom>
            <a:avLst/>
            <a:gdLst>
              <a:gd name="connsiteX0" fmla="*/ 0 w 2441669"/>
              <a:gd name="connsiteY0" fmla="*/ 520809 h 792139"/>
              <a:gd name="connsiteX1" fmla="*/ 900752 w 2441669"/>
              <a:gd name="connsiteY1" fmla="*/ 2195 h 792139"/>
              <a:gd name="connsiteX2" fmla="*/ 2279176 w 2441669"/>
              <a:gd name="connsiteY2" fmla="*/ 698230 h 792139"/>
              <a:gd name="connsiteX3" fmla="*/ 2361062 w 2441669"/>
              <a:gd name="connsiteY3" fmla="*/ 766469 h 7921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41669" h="792139">
                <a:moveTo>
                  <a:pt x="0" y="520809"/>
                </a:moveTo>
                <a:cubicBezTo>
                  <a:pt x="260444" y="246717"/>
                  <a:pt x="520889" y="-27375"/>
                  <a:pt x="900752" y="2195"/>
                </a:cubicBezTo>
                <a:cubicBezTo>
                  <a:pt x="1280615" y="31765"/>
                  <a:pt x="2035791" y="570851"/>
                  <a:pt x="2279176" y="698230"/>
                </a:cubicBezTo>
                <a:cubicBezTo>
                  <a:pt x="2522561" y="825609"/>
                  <a:pt x="2441811" y="796039"/>
                  <a:pt x="2361062" y="766469"/>
                </a:cubicBezTo>
              </a:path>
            </a:pathLst>
          </a:custGeom>
          <a:noFill/>
          <a:ln w="57150">
            <a:solidFill>
              <a:srgbClr val="FF0000"/>
            </a:solidFill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5E625762-FF30-A597-389C-F56CA9880A88}"/>
              </a:ext>
            </a:extLst>
          </p:cNvPr>
          <p:cNvSpPr/>
          <p:nvPr/>
        </p:nvSpPr>
        <p:spPr>
          <a:xfrm flipV="1">
            <a:off x="1451574" y="1282895"/>
            <a:ext cx="1657726" cy="190370"/>
          </a:xfrm>
          <a:custGeom>
            <a:avLst/>
            <a:gdLst>
              <a:gd name="connsiteX0" fmla="*/ 0 w 2441669"/>
              <a:gd name="connsiteY0" fmla="*/ 520809 h 792139"/>
              <a:gd name="connsiteX1" fmla="*/ 900752 w 2441669"/>
              <a:gd name="connsiteY1" fmla="*/ 2195 h 792139"/>
              <a:gd name="connsiteX2" fmla="*/ 2279176 w 2441669"/>
              <a:gd name="connsiteY2" fmla="*/ 698230 h 792139"/>
              <a:gd name="connsiteX3" fmla="*/ 2361062 w 2441669"/>
              <a:gd name="connsiteY3" fmla="*/ 766469 h 7921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41669" h="792139">
                <a:moveTo>
                  <a:pt x="0" y="520809"/>
                </a:moveTo>
                <a:cubicBezTo>
                  <a:pt x="260444" y="246717"/>
                  <a:pt x="520889" y="-27375"/>
                  <a:pt x="900752" y="2195"/>
                </a:cubicBezTo>
                <a:cubicBezTo>
                  <a:pt x="1280615" y="31765"/>
                  <a:pt x="2035791" y="570851"/>
                  <a:pt x="2279176" y="698230"/>
                </a:cubicBezTo>
                <a:cubicBezTo>
                  <a:pt x="2522561" y="825609"/>
                  <a:pt x="2441811" y="796039"/>
                  <a:pt x="2361062" y="766469"/>
                </a:cubicBezTo>
              </a:path>
            </a:pathLst>
          </a:custGeom>
          <a:noFill/>
          <a:ln w="57150">
            <a:solidFill>
              <a:srgbClr val="FF0000"/>
            </a:solidFill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pic>
        <p:nvPicPr>
          <p:cNvPr id="12290" name="Picture 2" descr="green and brown bird on tree branch">
            <a:extLst>
              <a:ext uri="{FF2B5EF4-FFF2-40B4-BE49-F238E27FC236}">
                <a16:creationId xmlns:a16="http://schemas.microsoft.com/office/drawing/2014/main" id="{162BF1FE-63B1-448A-CA34-186CDB8994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9300" y="2730846"/>
            <a:ext cx="3034210" cy="2275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5825CC5E-148C-949F-78B8-C5C446C4EB19}"/>
              </a:ext>
            </a:extLst>
          </p:cNvPr>
          <p:cNvSpPr/>
          <p:nvPr/>
        </p:nvSpPr>
        <p:spPr>
          <a:xfrm>
            <a:off x="3109300" y="1146423"/>
            <a:ext cx="163322" cy="19037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2D4B805-DB0F-D6DD-FE72-338941639511}"/>
              </a:ext>
            </a:extLst>
          </p:cNvPr>
          <p:cNvSpPr/>
          <p:nvPr/>
        </p:nvSpPr>
        <p:spPr>
          <a:xfrm>
            <a:off x="6673764" y="1199314"/>
            <a:ext cx="163322" cy="19037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14" name="Picture 13" descr="A butterfly on a leaf&#10;&#10;Description automatically generated">
            <a:extLst>
              <a:ext uri="{FF2B5EF4-FFF2-40B4-BE49-F238E27FC236}">
                <a16:creationId xmlns:a16="http://schemas.microsoft.com/office/drawing/2014/main" id="{2C2932E9-5AC2-F3C6-98A9-BC8D5E63D7E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61" b="89941" l="8203" r="93424">
                        <a14:foregroundMark x1="11654" y1="62598" x2="1628" y2="68604"/>
                        <a14:foregroundMark x1="1628" y1="68604" x2="8268" y2="76563"/>
                        <a14:foregroundMark x1="8268" y1="76563" x2="11849" y2="67236"/>
                        <a14:foregroundMark x1="11849" y1="67236" x2="11654" y2="63135"/>
                        <a14:foregroundMark x1="88802" y1="45898" x2="88086" y2="55273"/>
                        <a14:foregroundMark x1="88086" y1="55273" x2="93424" y2="46533"/>
                        <a14:foregroundMark x1="93424" y1="46533" x2="89844" y2="45117"/>
                        <a14:backgroundMark x1="29036" y1="78809" x2="40495" y2="83350"/>
                        <a14:backgroundMark x1="40495" y1="83350" x2="52930" y2="81006"/>
                        <a14:backgroundMark x1="52930" y1="81006" x2="30078" y2="77734"/>
                        <a14:backgroundMark x1="76432" y1="71387" x2="63477" y2="72949"/>
                        <a14:backgroundMark x1="63477" y1="72949" x2="53971" y2="79688"/>
                        <a14:backgroundMark x1="53971" y1="79688" x2="60742" y2="87744"/>
                        <a14:backgroundMark x1="60742" y1="87744" x2="73503" y2="90479"/>
                        <a14:backgroundMark x1="73503" y1="90479" x2="85026" y2="86377"/>
                        <a14:backgroundMark x1="85026" y1="86377" x2="76758" y2="71631"/>
                      </a14:backgroundRemoval>
                    </a14:imgEffect>
                  </a14:imgLayer>
                </a14:imgProps>
              </a:ext>
            </a:extLst>
          </a:blip>
          <a:srcRect t="30615" r="-2" b="6930"/>
          <a:stretch/>
        </p:blipFill>
        <p:spPr>
          <a:xfrm>
            <a:off x="2791444" y="2190089"/>
            <a:ext cx="1204107" cy="1002670"/>
          </a:xfrm>
          <a:prstGeom prst="rect">
            <a:avLst/>
          </a:prstGeom>
        </p:spPr>
      </p:pic>
      <p:pic>
        <p:nvPicPr>
          <p:cNvPr id="12296" name="Picture 8" descr="Apple's Vomit Emoji - New Vomit Emoji, HD Png Download , Transparent Png  Image - PNGitem">
            <a:extLst>
              <a:ext uri="{FF2B5EF4-FFF2-40B4-BE49-F238E27FC236}">
                <a16:creationId xmlns:a16="http://schemas.microsoft.com/office/drawing/2014/main" id="{86478F99-32EE-F8F3-BE07-29B8A7B1B0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7264" b="94436" l="10000" r="90000">
                        <a14:foregroundMark x1="32442" y1="89954" x2="39302" y2="93509"/>
                        <a14:foregroundMark x1="39302" y1="93509" x2="46512" y2="92581"/>
                        <a14:foregroundMark x1="46512" y1="92581" x2="61163" y2="94436"/>
                        <a14:foregroundMark x1="61163" y1="94436" x2="54419" y2="89490"/>
                        <a14:foregroundMark x1="54419" y1="89490" x2="31395" y2="88872"/>
                        <a14:foregroundMark x1="40233" y1="9892" x2="54651" y2="7419"/>
                        <a14:foregroundMark x1="54651" y1="7419" x2="47907" y2="10819"/>
                        <a14:foregroundMark x1="47907" y1="10819" x2="40814" y2="9274"/>
                        <a14:foregroundMark x1="40814" y1="9274" x2="47907" y2="7264"/>
                        <a14:foregroundMark x1="47907" y1="7264" x2="57791" y2="803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0685" y="2878995"/>
            <a:ext cx="1531440" cy="1152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0964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>
            <a:extLst>
              <a:ext uri="{FF2B5EF4-FFF2-40B4-BE49-F238E27FC236}">
                <a16:creationId xmlns:a16="http://schemas.microsoft.com/office/drawing/2014/main" id="{71CEAF55-2FA9-07B9-85A9-CCCFE37454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5638" y="0"/>
            <a:ext cx="5292725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40214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5E5A684-20D7-AA4F-AB00-1F8C7E506B4A}"/>
              </a:ext>
            </a:extLst>
          </p:cNvPr>
          <p:cNvSpPr/>
          <p:nvPr/>
        </p:nvSpPr>
        <p:spPr>
          <a:xfrm>
            <a:off x="121921" y="275051"/>
            <a:ext cx="514096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5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Coevolution</a:t>
            </a:r>
          </a:p>
          <a:p>
            <a:r>
              <a:rPr lang="en-US" sz="3500" i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Interactions between Species Lead to Diversification</a:t>
            </a:r>
          </a:p>
        </p:txBody>
      </p:sp>
      <p:pic>
        <p:nvPicPr>
          <p:cNvPr id="14340" name="Picture 4" descr="yellow and black caterpillar on yellow stem">
            <a:extLst>
              <a:ext uri="{FF2B5EF4-FFF2-40B4-BE49-F238E27FC236}">
                <a16:creationId xmlns:a16="http://schemas.microsoft.com/office/drawing/2014/main" id="{86F4D5F1-EF8E-AF26-FD94-70C305ECFE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0"/>
            <a:ext cx="3429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46490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Text Box 2">
            <a:extLst>
              <a:ext uri="{FF2B5EF4-FFF2-40B4-BE49-F238E27FC236}">
                <a16:creationId xmlns:a16="http://schemas.microsoft.com/office/drawing/2014/main" id="{06044E67-3761-014C-9343-78132C5D55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0043" y="2063918"/>
            <a:ext cx="3043699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6858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000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Chemical Defenses</a:t>
            </a:r>
          </a:p>
        </p:txBody>
      </p:sp>
      <p:pic>
        <p:nvPicPr>
          <p:cNvPr id="30722" name="Picture 2" descr="Caffeine - Wikipedia">
            <a:extLst>
              <a:ext uri="{FF2B5EF4-FFF2-40B4-BE49-F238E27FC236}">
                <a16:creationId xmlns:a16="http://schemas.microsoft.com/office/drawing/2014/main" id="{15161852-2637-8A42-8228-D28AA85CC9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3742" y="-71386"/>
            <a:ext cx="5297487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39443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Text Box 4">
            <a:extLst>
              <a:ext uri="{FF2B5EF4-FFF2-40B4-BE49-F238E27FC236}">
                <a16:creationId xmlns:a16="http://schemas.microsoft.com/office/drawing/2014/main" id="{89CABB68-0034-DF42-8150-246BD70E42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36423"/>
            <a:ext cx="9144000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6858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b="1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Tannins: </a:t>
            </a:r>
            <a:r>
              <a:rPr kumimoji="0" lang="en-US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deter herbivores with bitter taste, bind to proteins/render them indigestible </a:t>
            </a:r>
          </a:p>
        </p:txBody>
      </p:sp>
      <p:pic>
        <p:nvPicPr>
          <p:cNvPr id="5" name="Picture 4" descr="Chocolates in a box">
            <a:extLst>
              <a:ext uri="{FF2B5EF4-FFF2-40B4-BE49-F238E27FC236}">
                <a16:creationId xmlns:a16="http://schemas.microsoft.com/office/drawing/2014/main" id="{DCF61D39-4884-A24E-966B-EFD590DDAB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2517" y="1883562"/>
            <a:ext cx="4308372" cy="2872248"/>
          </a:xfrm>
          <a:prstGeom prst="rect">
            <a:avLst/>
          </a:prstGeom>
        </p:spPr>
      </p:pic>
      <p:pic>
        <p:nvPicPr>
          <p:cNvPr id="32772" name="Picture 4" descr="person pouring wine on clear wine glass">
            <a:extLst>
              <a:ext uri="{FF2B5EF4-FFF2-40B4-BE49-F238E27FC236}">
                <a16:creationId xmlns:a16="http://schemas.microsoft.com/office/drawing/2014/main" id="{FFECD29C-5CD8-4E4D-837F-12A46F63D1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604" y="1504335"/>
            <a:ext cx="2372950" cy="3559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11610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21" name="Text Box 5">
            <a:extLst>
              <a:ext uri="{FF2B5EF4-FFF2-40B4-BE49-F238E27FC236}">
                <a16:creationId xmlns:a16="http://schemas.microsoft.com/office/drawing/2014/main" id="{8B08B2C7-0EEF-1E42-ABC0-EAA6EA015D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6577" y="134110"/>
            <a:ext cx="8324850" cy="1938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0" marR="0" lvl="0" indent="0" algn="ctr" defTabSz="6858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Nitrogen-containing compounds</a:t>
            </a:r>
            <a:r>
              <a:rPr lang="en-US" sz="2400" dirty="0">
                <a:latin typeface="Calibri" pitchFamily="34" charset="0"/>
              </a:rPr>
              <a:t> </a:t>
            </a: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synthesized from amino acids</a:t>
            </a:r>
          </a:p>
          <a:p>
            <a:pPr marL="0" marR="0" lvl="0" indent="0" algn="ctr" defTabSz="6858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Alkaloids</a:t>
            </a:r>
            <a:r>
              <a:rPr kumimoji="0" lang="en-US" sz="32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 (heterocyclic rings with nitrogen)</a:t>
            </a:r>
          </a:p>
          <a:p>
            <a:pPr marL="257175" marR="0" lvl="0" indent="-257175" algn="l" defTabSz="6858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32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</p:txBody>
      </p:sp>
      <p:pic>
        <p:nvPicPr>
          <p:cNvPr id="50182" name="Picture 9">
            <a:extLst>
              <a:ext uri="{FF2B5EF4-FFF2-40B4-BE49-F238E27FC236}">
                <a16:creationId xmlns:a16="http://schemas.microsoft.com/office/drawing/2014/main" id="{D2ACB71F-55DA-7C4B-A5AD-40755A35BF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1206" y="2145379"/>
            <a:ext cx="2994694" cy="2246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0183" name="Text Box 7">
            <a:extLst>
              <a:ext uri="{FF2B5EF4-FFF2-40B4-BE49-F238E27FC236}">
                <a16:creationId xmlns:a16="http://schemas.microsoft.com/office/drawing/2014/main" id="{958B8B69-70A0-864A-BA86-9CF1E55B46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11053" y="4437486"/>
            <a:ext cx="2171700" cy="207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6858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7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Coca leaves</a:t>
            </a:r>
          </a:p>
        </p:txBody>
      </p:sp>
      <p:pic>
        <p:nvPicPr>
          <p:cNvPr id="3" name="Picture 2" descr="Espresso shot pouring into cup">
            <a:extLst>
              <a:ext uri="{FF2B5EF4-FFF2-40B4-BE49-F238E27FC236}">
                <a16:creationId xmlns:a16="http://schemas.microsoft.com/office/drawing/2014/main" id="{C7C7F7C9-2B5E-0845-8838-5262C6872A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934" y="2123833"/>
            <a:ext cx="3397200" cy="2267565"/>
          </a:xfrm>
          <a:prstGeom prst="rect">
            <a:avLst/>
          </a:prstGeom>
        </p:spPr>
      </p:pic>
      <p:pic>
        <p:nvPicPr>
          <p:cNvPr id="31746" name="Picture 2" descr="Coca-Cola glass bottles">
            <a:extLst>
              <a:ext uri="{FF2B5EF4-FFF2-40B4-BE49-F238E27FC236}">
                <a16:creationId xmlns:a16="http://schemas.microsoft.com/office/drawing/2014/main" id="{7B86A084-0719-1241-92F9-30474B8D3D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4080" y="2145378"/>
            <a:ext cx="1497347" cy="2246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17684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Text Box 5">
            <a:extLst>
              <a:ext uri="{FF2B5EF4-FFF2-40B4-BE49-F238E27FC236}">
                <a16:creationId xmlns:a16="http://schemas.microsoft.com/office/drawing/2014/main" id="{B52666B9-BC62-BD44-B3A7-4AFB8481B9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28750" y="342900"/>
            <a:ext cx="1015365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800100" indent="-3429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257175" marR="0" lvl="0" indent="-257175" algn="l" defTabSz="6858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Cyanogenic compound</a:t>
            </a:r>
            <a:r>
              <a:rPr kumimoji="0" lang="en-US" altLang="en-US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s</a:t>
            </a:r>
          </a:p>
        </p:txBody>
      </p:sp>
      <p:sp>
        <p:nvSpPr>
          <p:cNvPr id="52226" name="Text Box 7">
            <a:extLst>
              <a:ext uri="{FF2B5EF4-FFF2-40B4-BE49-F238E27FC236}">
                <a16:creationId xmlns:a16="http://schemas.microsoft.com/office/drawing/2014/main" id="{9C99043A-EB6D-7045-8C25-E87E12A58C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20354" y="4215337"/>
            <a:ext cx="2171700" cy="207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6858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75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Manihot esculenta</a:t>
            </a:r>
            <a:endParaRPr kumimoji="0" lang="en-US" altLang="en-US" sz="7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pic>
        <p:nvPicPr>
          <p:cNvPr id="52227" name="Picture 2">
            <a:extLst>
              <a:ext uri="{FF2B5EF4-FFF2-40B4-BE49-F238E27FC236}">
                <a16:creationId xmlns:a16="http://schemas.microsoft.com/office/drawing/2014/main" id="{786CEF7D-273B-F64E-B71C-DB05C4B7D7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163" y="827214"/>
            <a:ext cx="2942610" cy="3800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794" name="Picture 2" descr="Pesquisa estabelece protocolo de segurança para a fabricação de tucupi -  Portal Embrapa">
            <a:extLst>
              <a:ext uri="{FF2B5EF4-FFF2-40B4-BE49-F238E27FC236}">
                <a16:creationId xmlns:a16="http://schemas.microsoft.com/office/drawing/2014/main" id="{69B148DC-3D8C-5249-AE5A-BC790A5AD8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1271" y="1412477"/>
            <a:ext cx="3681566" cy="2629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13109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>
            <a:extLst>
              <a:ext uri="{FF2B5EF4-FFF2-40B4-BE49-F238E27FC236}">
                <a16:creationId xmlns:a16="http://schemas.microsoft.com/office/drawing/2014/main" id="{507F9EAF-1405-B90E-67D0-01BFA7CCAD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0043" y="2063918"/>
            <a:ext cx="2756037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6858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000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Physical Defenses</a:t>
            </a:r>
          </a:p>
        </p:txBody>
      </p:sp>
      <p:pic>
        <p:nvPicPr>
          <p:cNvPr id="6" name="Picture 5" descr="A close-up of a tree&#10;&#10;Description automatically generated with low confidence">
            <a:extLst>
              <a:ext uri="{FF2B5EF4-FFF2-40B4-BE49-F238E27FC236}">
                <a16:creationId xmlns:a16="http://schemas.microsoft.com/office/drawing/2014/main" id="{79AC40D5-1D36-8771-E28F-A14897E04E2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001" r="13873"/>
          <a:stretch/>
        </p:blipFill>
        <p:spPr>
          <a:xfrm>
            <a:off x="4609070" y="0"/>
            <a:ext cx="453493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6140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>
            <a:extLst>
              <a:ext uri="{FF2B5EF4-FFF2-40B4-BE49-F238E27FC236}">
                <a16:creationId xmlns:a16="http://schemas.microsoft.com/office/drawing/2014/main" id="{507F9EAF-1405-B90E-67D0-01BFA7CCAD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0043" y="2063918"/>
            <a:ext cx="2338379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6858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000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Biotic Defenses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411B3935-664C-18C1-35E1-D0DACA12EF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043"/>
          <a:stretch/>
        </p:blipFill>
        <p:spPr bwMode="auto">
          <a:xfrm>
            <a:off x="3113345" y="0"/>
            <a:ext cx="6030655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1C382F49-779A-BE7B-5064-623070D239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58" r="15334"/>
          <a:stretch/>
        </p:blipFill>
        <p:spPr bwMode="auto">
          <a:xfrm>
            <a:off x="3101547" y="0"/>
            <a:ext cx="6042454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8168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5E5A684-20D7-AA4F-AB00-1F8C7E506B4A}"/>
              </a:ext>
            </a:extLst>
          </p:cNvPr>
          <p:cNvSpPr/>
          <p:nvPr/>
        </p:nvSpPr>
        <p:spPr>
          <a:xfrm>
            <a:off x="121921" y="275051"/>
            <a:ext cx="514096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5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Coevolution</a:t>
            </a:r>
          </a:p>
          <a:p>
            <a:r>
              <a:rPr lang="en-US" sz="3500" i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Interactions between Species Lead to Diversification</a:t>
            </a:r>
          </a:p>
        </p:txBody>
      </p:sp>
      <p:pic>
        <p:nvPicPr>
          <p:cNvPr id="14338" name="Picture 2" descr="macro photography of bird and flower">
            <a:extLst>
              <a:ext uri="{FF2B5EF4-FFF2-40B4-BE49-F238E27FC236}">
                <a16:creationId xmlns:a16="http://schemas.microsoft.com/office/drawing/2014/main" id="{2DBAAD5F-B3DB-741C-C2D2-7ED613FBC2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4500" y="0"/>
            <a:ext cx="36195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22241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CB08DA0-08F2-0D90-17C7-A87AD5E41F76}"/>
              </a:ext>
            </a:extLst>
          </p:cNvPr>
          <p:cNvSpPr txBox="1"/>
          <p:nvPr/>
        </p:nvSpPr>
        <p:spPr>
          <a:xfrm>
            <a:off x="1732005" y="165963"/>
            <a:ext cx="605960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0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”I</a:t>
            </a:r>
            <a:r>
              <a:rPr lang="en-US" sz="30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 takes all the running you can do, to keep in the same place.”</a:t>
            </a:r>
            <a:endParaRPr lang="en-US" sz="3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30" name="Picture 6" descr="Illustration of Alice in Wonderland chasing the Red Queen">
            <a:extLst>
              <a:ext uri="{FF2B5EF4-FFF2-40B4-BE49-F238E27FC236}">
                <a16:creationId xmlns:a16="http://schemas.microsoft.com/office/drawing/2014/main" id="{B5B2D0CE-DA3D-CDBF-6F39-8D4DD52107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0851" y="1207048"/>
            <a:ext cx="5641915" cy="3564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CB52287-C376-BF62-E573-F1841D2FD4F3}"/>
              </a:ext>
            </a:extLst>
          </p:cNvPr>
          <p:cNvSpPr txBox="1"/>
          <p:nvPr/>
        </p:nvSpPr>
        <p:spPr>
          <a:xfrm>
            <a:off x="6081512" y="4597120"/>
            <a:ext cx="300250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000" b="0" i="0" dirty="0">
                <a:solidFill>
                  <a:srgbClr val="00206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The Red Queen</a:t>
            </a:r>
          </a:p>
          <a:p>
            <a:pPr algn="r"/>
            <a:r>
              <a:rPr lang="en-US" sz="1000" b="0" i="1" dirty="0">
                <a:solidFill>
                  <a:srgbClr val="00206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Alice's Adventures in Wonderland</a:t>
            </a:r>
            <a:endParaRPr lang="en-US" sz="1000" b="0" i="0" dirty="0">
              <a:solidFill>
                <a:srgbClr val="002060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31530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5E5A684-20D7-AA4F-AB00-1F8C7E506B4A}"/>
              </a:ext>
            </a:extLst>
          </p:cNvPr>
          <p:cNvSpPr/>
          <p:nvPr/>
        </p:nvSpPr>
        <p:spPr>
          <a:xfrm>
            <a:off x="121921" y="275051"/>
            <a:ext cx="514096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5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Coevolution</a:t>
            </a:r>
          </a:p>
          <a:p>
            <a:r>
              <a:rPr lang="en-US" sz="3500" i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Interactions between Species Lead to Diversification</a:t>
            </a:r>
          </a:p>
        </p:txBody>
      </p:sp>
      <p:pic>
        <p:nvPicPr>
          <p:cNvPr id="3" name="Picture 6" descr="black and white bird on brown tree branch">
            <a:extLst>
              <a:ext uri="{FF2B5EF4-FFF2-40B4-BE49-F238E27FC236}">
                <a16:creationId xmlns:a16="http://schemas.microsoft.com/office/drawing/2014/main" id="{5B2DFE75-FF4A-7891-F122-4E0808F3CD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63" r="30965" b="1"/>
          <a:stretch/>
        </p:blipFill>
        <p:spPr bwMode="auto">
          <a:xfrm>
            <a:off x="4176604" y="-4103"/>
            <a:ext cx="4967396" cy="5147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04235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reptile, lizard&#10;&#10;Description automatically generated">
            <a:extLst>
              <a:ext uri="{FF2B5EF4-FFF2-40B4-BE49-F238E27FC236}">
                <a16:creationId xmlns:a16="http://schemas.microsoft.com/office/drawing/2014/main" id="{A5731463-3F57-B249-AC3F-CDAB8695C3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2" y="638651"/>
            <a:ext cx="5829301" cy="386191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8866DB3-ECC0-2543-BD5B-F5061C29BB2D}"/>
              </a:ext>
            </a:extLst>
          </p:cNvPr>
          <p:cNvSpPr/>
          <p:nvPr/>
        </p:nvSpPr>
        <p:spPr>
          <a:xfrm>
            <a:off x="4486106" y="863214"/>
            <a:ext cx="3954682" cy="7155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2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The Future of Tropical Rain Forests (IDS 2935)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C9916AE-5C95-3D40-A56F-EA76026768ED}"/>
              </a:ext>
            </a:extLst>
          </p:cNvPr>
          <p:cNvSpPr/>
          <p:nvPr/>
        </p:nvSpPr>
        <p:spPr>
          <a:xfrm>
            <a:off x="5789485" y="2056535"/>
            <a:ext cx="265130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Disturbance &amp; </a:t>
            </a:r>
          </a:p>
          <a:p>
            <a:pPr marL="0" marR="0" lvl="0" indent="0" algn="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The Paradox of Luxuriance</a:t>
            </a:r>
          </a:p>
        </p:txBody>
      </p:sp>
    </p:spTree>
    <p:extLst>
      <p:ext uri="{BB962C8B-B14F-4D97-AF65-F5344CB8AC3E}">
        <p14:creationId xmlns:p14="http://schemas.microsoft.com/office/powerpoint/2010/main" val="13317319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U:\Emilio's Folder Current\Pictures\Renata\Panga 01-03-07\DSCN2732.JPG">
            <a:extLst>
              <a:ext uri="{FF2B5EF4-FFF2-40B4-BE49-F238E27FC236}">
                <a16:creationId xmlns:a16="http://schemas.microsoft.com/office/drawing/2014/main" id="{A5520ED0-CEDC-A649-9CBE-B96A3DBF84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89606" y="1510717"/>
            <a:ext cx="4605338" cy="34540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004AD91-2CE5-A543-84D3-D5CDD70A8467}"/>
              </a:ext>
            </a:extLst>
          </p:cNvPr>
          <p:cNvSpPr txBox="1"/>
          <p:nvPr/>
        </p:nvSpPr>
        <p:spPr>
          <a:xfrm>
            <a:off x="1143000" y="1"/>
            <a:ext cx="6858000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It all comes down to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25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SOIL</a:t>
            </a:r>
          </a:p>
        </p:txBody>
      </p:sp>
    </p:spTree>
    <p:extLst>
      <p:ext uri="{BB962C8B-B14F-4D97-AF65-F5344CB8AC3E}">
        <p14:creationId xmlns:p14="http://schemas.microsoft.com/office/powerpoint/2010/main" val="21753211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ext Box 2"/>
          <p:cNvSpPr txBox="1">
            <a:spLocks noChangeArrowheads="1"/>
          </p:cNvSpPr>
          <p:nvPr/>
        </p:nvSpPr>
        <p:spPr bwMode="auto">
          <a:xfrm>
            <a:off x="1613765" y="215401"/>
            <a:ext cx="41148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Layer of chemically and biologically altered material that overlies rock</a:t>
            </a:r>
          </a:p>
        </p:txBody>
      </p:sp>
      <p:sp>
        <p:nvSpPr>
          <p:cNvPr id="34819" name="Text Box 3"/>
          <p:cNvSpPr txBox="1">
            <a:spLocks noChangeArrowheads="1"/>
          </p:cNvSpPr>
          <p:nvPr/>
        </p:nvSpPr>
        <p:spPr bwMode="auto">
          <a:xfrm>
            <a:off x="652074" y="212652"/>
            <a:ext cx="1032447" cy="5770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15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Soil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173BFA-8992-ED46-B90C-01AD56108D8B}"/>
              </a:ext>
            </a:extLst>
          </p:cNvPr>
          <p:cNvSpPr txBox="1"/>
          <p:nvPr/>
        </p:nvSpPr>
        <p:spPr>
          <a:xfrm>
            <a:off x="6895475" y="4481424"/>
            <a:ext cx="205365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ource sans pro" panose="020F0502020204030204" pitchFamily="34" charset="0"/>
                <a:ea typeface="+mn-ea"/>
                <a:cs typeface="+mn-cs"/>
              </a:rPr>
              <a:t>Photo: 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ource sans pro" panose="020F0502020204030204" pitchFamily="34" charset="0"/>
                <a:ea typeface="+mn-ea"/>
                <a:cs typeface="+mn-cs"/>
                <a:hlinkClick r:id="rId3"/>
              </a:rPr>
              <a:t>Soil Science 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ource sans pro" panose="020F0502020204030204" pitchFamily="34" charset="0"/>
                <a:ea typeface="+mn-ea"/>
                <a:cs typeface="+mn-cs"/>
              </a:rPr>
              <a:t>Typic Hapludult (fine-loamy, mixed, semiactive, </a:t>
            </a:r>
            <a:r>
              <a:rPr kumimoji="0" lang="en-US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ource sans pro" panose="020F0502020204030204" pitchFamily="34" charset="0"/>
                <a:ea typeface="+mn-ea"/>
                <a:cs typeface="+mn-cs"/>
              </a:rPr>
              <a:t>isohyperthermic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ource sans pro" panose="020F0502020204030204" pitchFamily="34" charset="0"/>
                <a:ea typeface="+mn-ea"/>
                <a:cs typeface="+mn-cs"/>
              </a:rPr>
              <a:t>) In Loreto, Peru. (CC BY 2.0)</a:t>
            </a:r>
          </a:p>
        </p:txBody>
      </p:sp>
      <p:pic>
        <p:nvPicPr>
          <p:cNvPr id="4" name="Picture 3" descr="A picture containing outdoor, stone&#10;&#10;Description automatically generated">
            <a:extLst>
              <a:ext uri="{FF2B5EF4-FFF2-40B4-BE49-F238E27FC236}">
                <a16:creationId xmlns:a16="http://schemas.microsoft.com/office/drawing/2014/main" id="{4109F0A1-2AC3-AF4A-9F4B-D3C85C7A99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074" y="981271"/>
            <a:ext cx="6183442" cy="4162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8011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Ecology-Table-21-02-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63318" y="202301"/>
            <a:ext cx="6458114" cy="4853197"/>
          </a:xfrm>
          <a:prstGeom prst="rect">
            <a:avLst/>
          </a:prstGeom>
          <a:noFill/>
        </p:spPr>
      </p:pic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168639" y="53309"/>
            <a:ext cx="6572250" cy="5061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3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5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Soil Chemistry</a:t>
            </a:r>
          </a:p>
        </p:txBody>
      </p:sp>
      <p:sp>
        <p:nvSpPr>
          <p:cNvPr id="56335" name="Rectangle 15"/>
          <p:cNvSpPr>
            <a:spLocks noChangeArrowheads="1"/>
          </p:cNvSpPr>
          <p:nvPr/>
        </p:nvSpPr>
        <p:spPr bwMode="auto">
          <a:xfrm>
            <a:off x="122568" y="1275102"/>
            <a:ext cx="2114550" cy="738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	Macronutrients: 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Needed in large amounts. 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</p:txBody>
      </p:sp>
      <p:sp>
        <p:nvSpPr>
          <p:cNvPr id="10" name="Left Brace 9"/>
          <p:cNvSpPr/>
          <p:nvPr/>
        </p:nvSpPr>
        <p:spPr>
          <a:xfrm>
            <a:off x="2431873" y="1208582"/>
            <a:ext cx="262889" cy="890041"/>
          </a:xfrm>
          <a:prstGeom prst="leftBrac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Left Brace 10"/>
          <p:cNvSpPr/>
          <p:nvPr/>
        </p:nvSpPr>
        <p:spPr>
          <a:xfrm>
            <a:off x="2431873" y="2247615"/>
            <a:ext cx="262889" cy="2316890"/>
          </a:xfrm>
          <a:prstGeom prst="leftBrac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5"/>
          <p:cNvSpPr>
            <a:spLocks noChangeArrowheads="1"/>
          </p:cNvSpPr>
          <p:nvPr/>
        </p:nvSpPr>
        <p:spPr bwMode="auto">
          <a:xfrm>
            <a:off x="122568" y="3082075"/>
            <a:ext cx="2114550" cy="738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	Micronutrients: 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Needed in trace amounts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309915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317354" y="4164806"/>
            <a:ext cx="337278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 pitchFamily="34" charset="0"/>
                <a:ea typeface="+mn-ea"/>
                <a:cs typeface="Arial" pitchFamily="34" charset="0"/>
              </a:rPr>
              <a:t>Plants get nutrients from their environment</a:t>
            </a:r>
          </a:p>
        </p:txBody>
      </p:sp>
      <p:sp>
        <p:nvSpPr>
          <p:cNvPr id="8" name="Rectangle 7"/>
          <p:cNvSpPr/>
          <p:nvPr/>
        </p:nvSpPr>
        <p:spPr>
          <a:xfrm>
            <a:off x="3094358" y="869330"/>
            <a:ext cx="367755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 pitchFamily="34" charset="0"/>
                <a:ea typeface="+mn-ea"/>
                <a:cs typeface="Arial" pitchFamily="34" charset="0"/>
              </a:rPr>
              <a:t>organisms at higher trophic levels get (most of) them from their food</a:t>
            </a:r>
          </a:p>
        </p:txBody>
      </p:sp>
      <p:pic>
        <p:nvPicPr>
          <p:cNvPr id="10035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0"/>
            <a:ext cx="2286000" cy="30525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0355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978" y="2189580"/>
            <a:ext cx="2404613" cy="1593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4818" name="Picture 2" descr="yellow fruit on green tree during daytime">
            <a:extLst>
              <a:ext uri="{FF2B5EF4-FFF2-40B4-BE49-F238E27FC236}">
                <a16:creationId xmlns:a16="http://schemas.microsoft.com/office/drawing/2014/main" id="{48E6C286-EC20-364E-9EA0-5FCA44B94E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239" y="2000250"/>
            <a:ext cx="1917653" cy="2872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56256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446551" y="60767"/>
            <a:ext cx="6858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Nutrients must be present in simple, water soluble forms for plant roots to take them up</a:t>
            </a:r>
          </a:p>
        </p:txBody>
      </p:sp>
      <p:sp>
        <p:nvSpPr>
          <p:cNvPr id="6" name="Rectangle 5"/>
          <p:cNvSpPr/>
          <p:nvPr/>
        </p:nvSpPr>
        <p:spPr>
          <a:xfrm>
            <a:off x="5295262" y="1464163"/>
            <a:ext cx="10287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Ca</a:t>
            </a:r>
            <a:r>
              <a:rPr kumimoji="0" lang="en-US" sz="2400" b="0" i="0" u="none" strike="noStrike" kern="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2+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K</a:t>
            </a:r>
            <a:r>
              <a:rPr kumimoji="0" lang="en-US" sz="2400" b="0" i="0" u="none" strike="noStrike" kern="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+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Mg</a:t>
            </a:r>
            <a:r>
              <a:rPr kumimoji="0" lang="en-US" sz="2400" b="0" i="0" u="none" strike="noStrike" kern="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2+</a:t>
            </a: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68612" name="Picture 4" descr="http://www.udidahan.com/wp-content/uploads/roots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80109" y="1075314"/>
            <a:ext cx="3206915" cy="3352176"/>
          </a:xfrm>
          <a:prstGeom prst="rect">
            <a:avLst/>
          </a:prstGeom>
          <a:noFill/>
        </p:spPr>
      </p:pic>
      <p:sp>
        <p:nvSpPr>
          <p:cNvPr id="9" name="Right Brace 8">
            <a:extLst>
              <a:ext uri="{FF2B5EF4-FFF2-40B4-BE49-F238E27FC236}">
                <a16:creationId xmlns:a16="http://schemas.microsoft.com/office/drawing/2014/main" id="{F827CC9C-529C-7146-9D33-73CC36692037}"/>
              </a:ext>
            </a:extLst>
          </p:cNvPr>
          <p:cNvSpPr/>
          <p:nvPr/>
        </p:nvSpPr>
        <p:spPr>
          <a:xfrm>
            <a:off x="6107005" y="1464162"/>
            <a:ext cx="457200" cy="1103427"/>
          </a:xfrm>
          <a:prstGeom prst="rightBrace">
            <a:avLst>
              <a:gd name="adj1" fmla="val 21031"/>
              <a:gd name="adj2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E5C8439-4951-6847-A8EB-F1ABCE346EF7}"/>
              </a:ext>
            </a:extLst>
          </p:cNvPr>
          <p:cNvSpPr/>
          <p:nvPr/>
        </p:nvSpPr>
        <p:spPr>
          <a:xfrm>
            <a:off x="6509865" y="1785042"/>
            <a:ext cx="297396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Many of these are positively charged ions…this will be important later!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77C188A-347D-8463-0E6A-131AEF0834E2}"/>
              </a:ext>
            </a:extLst>
          </p:cNvPr>
          <p:cNvSpPr/>
          <p:nvPr/>
        </p:nvSpPr>
        <p:spPr>
          <a:xfrm>
            <a:off x="730526" y="4599779"/>
            <a:ext cx="8001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Nitrogen is the limiting nutrient in most tropical forests</a:t>
            </a: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377148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overview">
            <a:extLst>
              <a:ext uri="{FF2B5EF4-FFF2-40B4-BE49-F238E27FC236}">
                <a16:creationId xmlns:a16="http://schemas.microsoft.com/office/drawing/2014/main" id="{28B5204F-92C9-3700-E4F5-F106C8DEF7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663" y="0"/>
            <a:ext cx="8194675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CBA5115-B390-B93A-6121-4D60C6A426F7}"/>
              </a:ext>
            </a:extLst>
          </p:cNvPr>
          <p:cNvSpPr txBox="1"/>
          <p:nvPr/>
        </p:nvSpPr>
        <p:spPr>
          <a:xfrm>
            <a:off x="228600" y="4774168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Total nitrogen</a:t>
            </a:r>
          </a:p>
        </p:txBody>
      </p:sp>
    </p:spTree>
    <p:extLst>
      <p:ext uri="{BB962C8B-B14F-4D97-AF65-F5344CB8AC3E}">
        <p14:creationId xmlns:p14="http://schemas.microsoft.com/office/powerpoint/2010/main" val="975269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>
            <a:extLst>
              <a:ext uri="{FF2B5EF4-FFF2-40B4-BE49-F238E27FC236}">
                <a16:creationId xmlns:a16="http://schemas.microsoft.com/office/drawing/2014/main" id="{E6A6D602-CD03-13C2-8296-415CAC63B6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9122" y="1403161"/>
            <a:ext cx="8001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Sand</a:t>
            </a:r>
          </a:p>
        </p:txBody>
      </p:sp>
      <p:sp>
        <p:nvSpPr>
          <p:cNvPr id="3" name="Text Box 5">
            <a:extLst>
              <a:ext uri="{FF2B5EF4-FFF2-40B4-BE49-F238E27FC236}">
                <a16:creationId xmlns:a16="http://schemas.microsoft.com/office/drawing/2014/main" id="{2E33B140-5C86-A910-563A-585D08A7F8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88548" y="1403161"/>
            <a:ext cx="74673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Clay</a:t>
            </a:r>
          </a:p>
        </p:txBody>
      </p:sp>
      <p:sp>
        <p:nvSpPr>
          <p:cNvPr id="4" name="Text Box 6">
            <a:extLst>
              <a:ext uri="{FF2B5EF4-FFF2-40B4-BE49-F238E27FC236}">
                <a16:creationId xmlns:a16="http://schemas.microsoft.com/office/drawing/2014/main" id="{A5982C51-1FB9-D25B-763A-25D780647D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95625" y="1414844"/>
            <a:ext cx="74295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Silt</a:t>
            </a:r>
          </a:p>
        </p:txBody>
      </p:sp>
      <p:sp>
        <p:nvSpPr>
          <p:cNvPr id="5" name="Oval 11">
            <a:extLst>
              <a:ext uri="{FF2B5EF4-FFF2-40B4-BE49-F238E27FC236}">
                <a16:creationId xmlns:a16="http://schemas.microsoft.com/office/drawing/2014/main" id="{E97BCC8C-0AB7-25E5-ACD7-94EA4010A2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61914" y="2285999"/>
            <a:ext cx="114300" cy="114300"/>
          </a:xfrm>
          <a:prstGeom prst="ellipse">
            <a:avLst/>
          </a:prstGeom>
          <a:solidFill>
            <a:schemeClr val="accent4">
              <a:lumMod val="50000"/>
            </a:schemeClr>
          </a:solidFill>
          <a:ln w="12700">
            <a:solidFill>
              <a:schemeClr val="accent4">
                <a:lumMod val="50000"/>
              </a:schemeClr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</p:txBody>
      </p:sp>
      <p:sp>
        <p:nvSpPr>
          <p:cNvPr id="6" name="Oval 12">
            <a:extLst>
              <a:ext uri="{FF2B5EF4-FFF2-40B4-BE49-F238E27FC236}">
                <a16:creationId xmlns:a16="http://schemas.microsoft.com/office/drawing/2014/main" id="{DCB19B9B-71D7-7ED9-0A9D-01840DCBAB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9123" y="1895677"/>
            <a:ext cx="800099" cy="780645"/>
          </a:xfrm>
          <a:prstGeom prst="ellipse">
            <a:avLst/>
          </a:prstGeom>
          <a:solidFill>
            <a:schemeClr val="accent4">
              <a:lumMod val="50000"/>
            </a:schemeClr>
          </a:solidFill>
          <a:ln w="12700">
            <a:solidFill>
              <a:schemeClr val="accent4">
                <a:lumMod val="50000"/>
              </a:schemeClr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</p:txBody>
      </p:sp>
      <p:sp>
        <p:nvSpPr>
          <p:cNvPr id="7" name="Oval 13">
            <a:extLst>
              <a:ext uri="{FF2B5EF4-FFF2-40B4-BE49-F238E27FC236}">
                <a16:creationId xmlns:a16="http://schemas.microsoft.com/office/drawing/2014/main" id="{E124139A-9C44-A341-DC0D-9058325CD5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92613" y="2100855"/>
            <a:ext cx="436877" cy="400050"/>
          </a:xfrm>
          <a:prstGeom prst="ellipse">
            <a:avLst/>
          </a:prstGeom>
          <a:solidFill>
            <a:schemeClr val="accent4">
              <a:lumMod val="50000"/>
            </a:schemeClr>
          </a:solidFill>
          <a:ln w="12700">
            <a:solidFill>
              <a:schemeClr val="accent4">
                <a:lumMod val="50000"/>
              </a:schemeClr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C000">
                  <a:lumMod val="50000"/>
                </a:srgbClr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</p:txBody>
      </p:sp>
      <p:sp>
        <p:nvSpPr>
          <p:cNvPr id="8" name="Rectangle 1036">
            <a:extLst>
              <a:ext uri="{FF2B5EF4-FFF2-40B4-BE49-F238E27FC236}">
                <a16:creationId xmlns:a16="http://schemas.microsoft.com/office/drawing/2014/main" id="{589E77E8-9040-CF03-C30B-443A5DA5D2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19222" y="4104759"/>
            <a:ext cx="5332755" cy="9219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3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Maximum soil fertility: pH = 6.0-7.2. 	</a:t>
            </a:r>
          </a:p>
          <a:p>
            <a:pPr marL="342900" marR="0" lvl="0" indent="-342900" algn="ctr" defTabSz="914400" rtl="0" eaLnBrk="1" fontAlgn="auto" latinLnBrk="0" hangingPunct="1">
              <a:lnSpc>
                <a:spcPct val="13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Below about pH 5.5…nutrients leach out of the soil. </a:t>
            </a:r>
          </a:p>
        </p:txBody>
      </p:sp>
    </p:spTree>
    <p:extLst>
      <p:ext uri="{BB962C8B-B14F-4D97-AF65-F5344CB8AC3E}">
        <p14:creationId xmlns:p14="http://schemas.microsoft.com/office/powerpoint/2010/main" val="2803563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ww.sage.wisc.edu/atlas/maps/soilph/atl_soilph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42950" y="-457623"/>
            <a:ext cx="7286625" cy="5601123"/>
          </a:xfrm>
          <a:prstGeom prst="rect">
            <a:avLst/>
          </a:prstGeom>
          <a:noFill/>
        </p:spPr>
      </p:pic>
      <p:sp>
        <p:nvSpPr>
          <p:cNvPr id="2" name="Rectangle 1"/>
          <p:cNvSpPr/>
          <p:nvPr/>
        </p:nvSpPr>
        <p:spPr>
          <a:xfrm>
            <a:off x="1828801" y="-304548"/>
            <a:ext cx="5314949" cy="78483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5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“Typical” tropical soil pH = 4.2-5.0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25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386056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0FF1FADD-C436-FD9F-B7CD-D33A6AC3FA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5638" y="0"/>
            <a:ext cx="5292725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10502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82" name="Text Box 10"/>
          <p:cNvSpPr txBox="1">
            <a:spLocks noChangeArrowheads="1"/>
          </p:cNvSpPr>
          <p:nvPr/>
        </p:nvSpPr>
        <p:spPr bwMode="auto">
          <a:xfrm>
            <a:off x="1357312" y="155661"/>
            <a:ext cx="6580850" cy="378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4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So if tropical soils are so terrible, where did all this productivity come from?</a:t>
            </a:r>
            <a:endParaRPr kumimoji="0" lang="en-US" sz="165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pic>
        <p:nvPicPr>
          <p:cNvPr id="28684" name="Picture 1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7313" y="685800"/>
            <a:ext cx="6429375" cy="4300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6457950" y="4976426"/>
            <a:ext cx="1447832" cy="2077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© copyright by </a:t>
            </a:r>
            <a:r>
              <a:rPr kumimoji="0" lang="en-US" sz="7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Johnathan</a:t>
            </a:r>
            <a:r>
              <a:rPr kumimoji="0" lang="en-US" sz="7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7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Esper</a:t>
            </a:r>
            <a:endParaRPr kumimoji="0" lang="en-US" sz="7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787060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20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996846" y="57150"/>
            <a:ext cx="6925456" cy="800100"/>
          </a:xfrm>
        </p:spPr>
        <p:txBody>
          <a:bodyPr>
            <a:noAutofit/>
          </a:bodyPr>
          <a:lstStyle/>
          <a:p>
            <a:pPr marL="0" indent="0" algn="ctr">
              <a:spcBef>
                <a:spcPts val="0"/>
              </a:spcBef>
              <a:buNone/>
            </a:pPr>
            <a:r>
              <a:rPr lang="en-US" sz="2600" dirty="0">
                <a:solidFill>
                  <a:srgbClr val="002060"/>
                </a:solidFill>
              </a:rPr>
              <a:t>Most of the nutrients in Trop. Rain Forests are in the living (tree) biomass.</a:t>
            </a:r>
          </a:p>
          <a:p>
            <a:endParaRPr lang="en-US" sz="2600" dirty="0">
              <a:solidFill>
                <a:srgbClr val="002060"/>
              </a:solidFill>
            </a:endParaRPr>
          </a:p>
          <a:p>
            <a:endParaRPr lang="en-US" sz="2600" dirty="0">
              <a:solidFill>
                <a:srgbClr val="002060"/>
              </a:solidFill>
            </a:endParaRPr>
          </a:p>
          <a:p>
            <a:endParaRPr lang="en-US" sz="2600" dirty="0">
              <a:solidFill>
                <a:srgbClr val="002060"/>
              </a:solidFill>
            </a:endParaRPr>
          </a:p>
          <a:p>
            <a:endParaRPr lang="en-US" sz="2600" dirty="0">
              <a:solidFill>
                <a:srgbClr val="002060"/>
              </a:solidFill>
            </a:endParaRPr>
          </a:p>
          <a:p>
            <a:endParaRPr lang="en-US" sz="2600" dirty="0">
              <a:solidFill>
                <a:srgbClr val="002060"/>
              </a:solidFill>
            </a:endParaRPr>
          </a:p>
          <a:p>
            <a:endParaRPr lang="en-US" sz="2600" dirty="0">
              <a:solidFill>
                <a:srgbClr val="002060"/>
              </a:solidFill>
            </a:endParaRPr>
          </a:p>
          <a:p>
            <a:endParaRPr lang="en-US" sz="2600" dirty="0">
              <a:solidFill>
                <a:srgbClr val="002060"/>
              </a:solidFill>
            </a:endParaRPr>
          </a:p>
          <a:p>
            <a:endParaRPr lang="en-US" sz="2600" dirty="0">
              <a:solidFill>
                <a:srgbClr val="002060"/>
              </a:solidFill>
            </a:endParaRPr>
          </a:p>
          <a:p>
            <a:endParaRPr lang="en-US" sz="2600" dirty="0">
              <a:solidFill>
                <a:srgbClr val="002060"/>
              </a:solidFill>
            </a:endParaRPr>
          </a:p>
        </p:txBody>
      </p:sp>
      <p:pic>
        <p:nvPicPr>
          <p:cNvPr id="72706" name="Picture 2" descr="http://deoxy.org/img/amazon_soil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087" y="857250"/>
            <a:ext cx="5715000" cy="4286250"/>
          </a:xfrm>
          <a:prstGeom prst="rect">
            <a:avLst/>
          </a:prstGeom>
          <a:noFill/>
        </p:spPr>
      </p:pic>
      <p:pic>
        <p:nvPicPr>
          <p:cNvPr id="4" name="Picture 4" descr="pl10_0100c">
            <a:extLst>
              <a:ext uri="{FF2B5EF4-FFF2-40B4-BE49-F238E27FC236}">
                <a16:creationId xmlns:a16="http://schemas.microsoft.com/office/drawing/2014/main" id="{485C77E7-6DA4-4448-9335-44ADD504A7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2094" y="2927377"/>
            <a:ext cx="2197505" cy="2158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E82FFD3E-BEAF-094A-9B01-C12D2E2994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9667" y="857250"/>
            <a:ext cx="2219933" cy="20312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385875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 txBox="1">
            <a:spLocks noChangeArrowheads="1"/>
          </p:cNvSpPr>
          <p:nvPr/>
        </p:nvSpPr>
        <p:spPr bwMode="auto">
          <a:xfrm>
            <a:off x="682052" y="4806478"/>
            <a:ext cx="7030817" cy="514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170260" marR="0" lvl="0" indent="-170260" algn="l" defTabSz="914400" rtl="0" eaLnBrk="1" fontAlgn="auto" latinLnBrk="0" hangingPunct="1">
              <a:lnSpc>
                <a:spcPct val="100000"/>
              </a:lnSpc>
              <a:spcBef>
                <a:spcPct val="60000"/>
              </a:spcBef>
              <a:spcAft>
                <a:spcPts val="0"/>
              </a:spcAft>
              <a:buClr>
                <a:srgbClr val="EEECE1"/>
              </a:buClr>
              <a:buSzTx/>
              <a:buFontTx/>
              <a:buNone/>
              <a:tabLst/>
              <a:defRPr/>
            </a:pPr>
            <a:r>
              <a:rPr kumimoji="0" lang="en-US" sz="1350" b="0" i="1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If severe enough, these ecosystems can take centuries to return to their previous state.</a:t>
            </a:r>
          </a:p>
        </p:txBody>
      </p:sp>
      <p:pic>
        <p:nvPicPr>
          <p:cNvPr id="77826" name="Picture 2" descr="http://www.lbaconferencia.org/port/images/Queimada_na_Amazonia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28800" y="742950"/>
            <a:ext cx="5484019" cy="3983728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1750288" y="79847"/>
            <a:ext cx="564104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0260" marR="0" lvl="0" indent="-170260" algn="ctr" defTabSz="914400" rtl="0" eaLnBrk="1" fontAlgn="auto" latinLnBrk="0" hangingPunct="1">
              <a:lnSpc>
                <a:spcPct val="100000"/>
              </a:lnSpc>
              <a:spcBef>
                <a:spcPct val="60000"/>
              </a:spcBef>
              <a:spcAft>
                <a:spcPts val="0"/>
              </a:spcAft>
              <a:buClr>
                <a:srgbClr val="EEECE1"/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When tropical forests are cleared and burned, most nutrients are lost in smoke and ash and soil erosion.</a:t>
            </a:r>
          </a:p>
        </p:txBody>
      </p:sp>
    </p:spTree>
    <p:extLst>
      <p:ext uri="{BB962C8B-B14F-4D97-AF65-F5344CB8AC3E}">
        <p14:creationId xmlns:p14="http://schemas.microsoft.com/office/powerpoint/2010/main" val="3586357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143" y="0"/>
            <a:ext cx="9141714" cy="5143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 descr="A person in a field of corn&#10;&#10;Description automatically generated with low confidence">
            <a:extLst>
              <a:ext uri="{FF2B5EF4-FFF2-40B4-BE49-F238E27FC236}">
                <a16:creationId xmlns:a16="http://schemas.microsoft.com/office/drawing/2014/main" id="{659283CC-A923-0849-B258-E374015019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777" r="1" b="13215"/>
          <a:stretch/>
        </p:blipFill>
        <p:spPr>
          <a:xfrm>
            <a:off x="147637" y="130138"/>
            <a:ext cx="8848725" cy="488457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505F75F-8C48-D440-81E8-EE802449CC03}"/>
              </a:ext>
            </a:extLst>
          </p:cNvPr>
          <p:cNvSpPr txBox="1"/>
          <p:nvPr/>
        </p:nvSpPr>
        <p:spPr>
          <a:xfrm>
            <a:off x="6076823" y="4435614"/>
            <a:ext cx="366668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hlinkClick r:id="rId3" tooltip="Go to Feria  de Productores's photostream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Photo by Feria de Productores</a:t>
            </a:r>
            <a:r>
              <a:rPr kumimoji="0" lang="en-US" sz="10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: 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Maíz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/ Milpa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Tangamandapio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, Michoacán (CC BY 2.0)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</a:b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07098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ChangeArrowheads="1"/>
          </p:cNvSpPr>
          <p:nvPr/>
        </p:nvSpPr>
        <p:spPr bwMode="auto">
          <a:xfrm>
            <a:off x="674557" y="118709"/>
            <a:ext cx="7183358" cy="10141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3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itchFamily="34" charset="0"/>
              </a:rPr>
              <a:t>John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itchFamily="34" charset="0"/>
              </a:rPr>
              <a:t>Terborgh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itchFamily="34" charset="0"/>
              </a:rPr>
              <a:t> called this </a:t>
            </a:r>
          </a:p>
          <a:p>
            <a:pPr marL="342900" marR="0" lvl="0" indent="-342900" algn="ctr" defTabSz="914400" rtl="0" eaLnBrk="1" fontAlgn="auto" latinLnBrk="0" hangingPunct="1">
              <a:lnSpc>
                <a:spcPct val="13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itchFamily="34" charset="0"/>
              </a:rPr>
              <a:t>“The Paradox of Luxuriance”</a:t>
            </a:r>
          </a:p>
        </p:txBody>
      </p:sp>
      <p:pic>
        <p:nvPicPr>
          <p:cNvPr id="5" name="Picture 1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466" y="1913910"/>
            <a:ext cx="3731985" cy="24962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5844" name="Picture 4" descr="green leaf vegetable">
            <a:extLst>
              <a:ext uri="{FF2B5EF4-FFF2-40B4-BE49-F238E27FC236}">
                <a16:creationId xmlns:a16="http://schemas.microsoft.com/office/drawing/2014/main" id="{9B92622C-BCD2-A842-8A37-6BAA847225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714" b="29379"/>
          <a:stretch/>
        </p:blipFill>
        <p:spPr bwMode="auto">
          <a:xfrm>
            <a:off x="5392672" y="1890552"/>
            <a:ext cx="3547862" cy="2496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1034">
            <a:extLst>
              <a:ext uri="{FF2B5EF4-FFF2-40B4-BE49-F238E27FC236}">
                <a16:creationId xmlns:a16="http://schemas.microsoft.com/office/drawing/2014/main" id="{3D699697-65D9-6640-A93F-72A245FEC7AC}"/>
              </a:ext>
            </a:extLst>
          </p:cNvPr>
          <p:cNvGrpSpPr>
            <a:grpSpLocks/>
          </p:cNvGrpSpPr>
          <p:nvPr/>
        </p:nvGrpSpPr>
        <p:grpSpPr bwMode="auto">
          <a:xfrm>
            <a:off x="4114235" y="2571750"/>
            <a:ext cx="3515759" cy="523875"/>
            <a:chOff x="-305" y="1200"/>
            <a:chExt cx="6065" cy="440"/>
          </a:xfrm>
        </p:grpSpPr>
        <p:sp>
          <p:nvSpPr>
            <p:cNvPr id="8" name="Line 1027">
              <a:extLst>
                <a:ext uri="{FF2B5EF4-FFF2-40B4-BE49-F238E27FC236}">
                  <a16:creationId xmlns:a16="http://schemas.microsoft.com/office/drawing/2014/main" id="{0A89C0C2-4F4B-E94E-B85E-B9D3F43D1BB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-305" y="1632"/>
              <a:ext cx="1695" cy="8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" name="Rectangle 1028">
              <a:extLst>
                <a:ext uri="{FF2B5EF4-FFF2-40B4-BE49-F238E27FC236}">
                  <a16:creationId xmlns:a16="http://schemas.microsoft.com/office/drawing/2014/main" id="{1F9BB53C-7AD4-514D-B449-973BBEE61D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" y="1200"/>
              <a:ext cx="5280" cy="2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342900" marR="0" lvl="0" indent="-342900" algn="l" defTabSz="914400" rtl="0" eaLnBrk="1" fontAlgn="auto" latinLnBrk="0" hangingPunct="1">
                <a:lnSpc>
                  <a:spcPct val="13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477652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ChangeArrowheads="1"/>
          </p:cNvSpPr>
          <p:nvPr/>
        </p:nvSpPr>
        <p:spPr bwMode="auto">
          <a:xfrm>
            <a:off x="674557" y="118709"/>
            <a:ext cx="7183358" cy="10141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3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itchFamily="34" charset="0"/>
              </a:rPr>
              <a:t>John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itchFamily="34" charset="0"/>
              </a:rPr>
              <a:t>Terborgh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itchFamily="34" charset="0"/>
              </a:rPr>
              <a:t> called this </a:t>
            </a:r>
          </a:p>
          <a:p>
            <a:pPr marL="342900" marR="0" lvl="0" indent="-342900" algn="ctr" defTabSz="914400" rtl="0" eaLnBrk="1" fontAlgn="auto" latinLnBrk="0" hangingPunct="1">
              <a:lnSpc>
                <a:spcPct val="13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itchFamily="34" charset="0"/>
              </a:rPr>
              <a:t>“The Paradox of Luxuriance”</a:t>
            </a:r>
          </a:p>
        </p:txBody>
      </p:sp>
      <p:pic>
        <p:nvPicPr>
          <p:cNvPr id="5" name="Picture 1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466" y="1913910"/>
            <a:ext cx="3731985" cy="24962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7" name="Group 1034">
            <a:extLst>
              <a:ext uri="{FF2B5EF4-FFF2-40B4-BE49-F238E27FC236}">
                <a16:creationId xmlns:a16="http://schemas.microsoft.com/office/drawing/2014/main" id="{3D699697-65D9-6640-A93F-72A245FEC7AC}"/>
              </a:ext>
            </a:extLst>
          </p:cNvPr>
          <p:cNvGrpSpPr>
            <a:grpSpLocks/>
          </p:cNvGrpSpPr>
          <p:nvPr/>
        </p:nvGrpSpPr>
        <p:grpSpPr bwMode="auto">
          <a:xfrm>
            <a:off x="4114235" y="2571750"/>
            <a:ext cx="3515759" cy="523875"/>
            <a:chOff x="-305" y="1200"/>
            <a:chExt cx="6065" cy="440"/>
          </a:xfrm>
        </p:grpSpPr>
        <p:sp>
          <p:nvSpPr>
            <p:cNvPr id="8" name="Line 1027">
              <a:extLst>
                <a:ext uri="{FF2B5EF4-FFF2-40B4-BE49-F238E27FC236}">
                  <a16:creationId xmlns:a16="http://schemas.microsoft.com/office/drawing/2014/main" id="{0A89C0C2-4F4B-E94E-B85E-B9D3F43D1BB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-305" y="1632"/>
              <a:ext cx="1695" cy="8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" name="Rectangle 1028">
              <a:extLst>
                <a:ext uri="{FF2B5EF4-FFF2-40B4-BE49-F238E27FC236}">
                  <a16:creationId xmlns:a16="http://schemas.microsoft.com/office/drawing/2014/main" id="{1F9BB53C-7AD4-514D-B449-973BBEE61D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" y="1200"/>
              <a:ext cx="5280" cy="2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342900" marR="0" lvl="0" indent="-342900" algn="l" defTabSz="914400" rtl="0" eaLnBrk="1" fontAlgn="auto" latinLnBrk="0" hangingPunct="1">
                <a:lnSpc>
                  <a:spcPct val="13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10" name="Picture 2">
            <a:extLst>
              <a:ext uri="{FF2B5EF4-FFF2-40B4-BE49-F238E27FC236}">
                <a16:creationId xmlns:a16="http://schemas.microsoft.com/office/drawing/2014/main" id="{1D3E1E3E-51BA-4D40-B2A9-BE8113BA72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6479" y="1853758"/>
            <a:ext cx="3454134" cy="25955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665511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1026"/>
          <p:cNvSpPr>
            <a:spLocks noChangeArrowheads="1"/>
          </p:cNvSpPr>
          <p:nvPr/>
        </p:nvSpPr>
        <p:spPr bwMode="auto">
          <a:xfrm>
            <a:off x="1314450" y="228600"/>
            <a:ext cx="6286500" cy="4233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3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How do nutrients get back into the soils?</a:t>
            </a:r>
          </a:p>
        </p:txBody>
      </p:sp>
      <p:pic>
        <p:nvPicPr>
          <p:cNvPr id="11267" name="Picture 1030" descr="0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57775" y="685800"/>
            <a:ext cx="2943225" cy="19776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68" name="Picture 1028" descr="volcanoes_31277_browse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29200" y="3086100"/>
            <a:ext cx="2971800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271" name="Rectangle 7"/>
          <p:cNvSpPr>
            <a:spLocks noChangeArrowheads="1"/>
          </p:cNvSpPr>
          <p:nvPr/>
        </p:nvSpPr>
        <p:spPr bwMode="auto">
          <a:xfrm>
            <a:off x="1314450" y="1384102"/>
            <a:ext cx="4286250" cy="4233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Exposure of new parent material</a:t>
            </a:r>
          </a:p>
        </p:txBody>
      </p:sp>
      <p:sp>
        <p:nvSpPr>
          <p:cNvPr id="11273" name="Rectangle 9"/>
          <p:cNvSpPr>
            <a:spLocks noChangeArrowheads="1"/>
          </p:cNvSpPr>
          <p:nvPr/>
        </p:nvSpPr>
        <p:spPr bwMode="auto">
          <a:xfrm>
            <a:off x="1314450" y="3670102"/>
            <a:ext cx="3429000" cy="4233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Nutrient Cycling / Decomposition</a:t>
            </a:r>
          </a:p>
        </p:txBody>
      </p:sp>
      <p:sp>
        <p:nvSpPr>
          <p:cNvPr id="11274" name="Rectangle 10"/>
          <p:cNvSpPr>
            <a:spLocks noChangeArrowheads="1"/>
          </p:cNvSpPr>
          <p:nvPr/>
        </p:nvSpPr>
        <p:spPr bwMode="auto">
          <a:xfrm>
            <a:off x="1314451" y="1955602"/>
            <a:ext cx="1601079" cy="4233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River deposits</a:t>
            </a:r>
          </a:p>
        </p:txBody>
      </p:sp>
      <p:sp>
        <p:nvSpPr>
          <p:cNvPr id="11275" name="Rectangle 11"/>
          <p:cNvSpPr>
            <a:spLocks noChangeArrowheads="1"/>
          </p:cNvSpPr>
          <p:nvPr/>
        </p:nvSpPr>
        <p:spPr bwMode="auto">
          <a:xfrm>
            <a:off x="1314450" y="2552106"/>
            <a:ext cx="1239378" cy="4233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Volcanoes</a:t>
            </a:r>
          </a:p>
        </p:txBody>
      </p:sp>
      <p:sp>
        <p:nvSpPr>
          <p:cNvPr id="11276" name="Rectangle 12"/>
          <p:cNvSpPr>
            <a:spLocks noChangeArrowheads="1"/>
          </p:cNvSpPr>
          <p:nvPr/>
        </p:nvSpPr>
        <p:spPr bwMode="auto">
          <a:xfrm>
            <a:off x="1314451" y="3180755"/>
            <a:ext cx="142154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Outer space</a:t>
            </a:r>
          </a:p>
        </p:txBody>
      </p:sp>
      <p:sp>
        <p:nvSpPr>
          <p:cNvPr id="11277" name="Rectangle 13"/>
          <p:cNvSpPr>
            <a:spLocks noChangeArrowheads="1"/>
          </p:cNvSpPr>
          <p:nvPr/>
        </p:nvSpPr>
        <p:spPr bwMode="auto">
          <a:xfrm>
            <a:off x="1314451" y="812602"/>
            <a:ext cx="704039" cy="4233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Rain</a:t>
            </a:r>
          </a:p>
        </p:txBody>
      </p:sp>
    </p:spTree>
    <p:extLst>
      <p:ext uri="{BB962C8B-B14F-4D97-AF65-F5344CB8AC3E}">
        <p14:creationId xmlns:p14="http://schemas.microsoft.com/office/powerpoint/2010/main" val="275874041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2">
            <a:extLst>
              <a:ext uri="{FF2B5EF4-FFF2-40B4-BE49-F238E27FC236}">
                <a16:creationId xmlns:a16="http://schemas.microsoft.com/office/drawing/2014/main" id="{8ED00320-9C08-DD41-85DB-1AF0B836E0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0238" y="0"/>
            <a:ext cx="5343525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42542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0"/>
          <p:cNvSpPr txBox="1">
            <a:spLocks noChangeArrowheads="1"/>
          </p:cNvSpPr>
          <p:nvPr/>
        </p:nvSpPr>
        <p:spPr bwMode="auto">
          <a:xfrm>
            <a:off x="131442" y="106749"/>
            <a:ext cx="6995166" cy="51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4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Variability in soil quality has major ecological impacts</a:t>
            </a:r>
          </a:p>
        </p:txBody>
      </p:sp>
      <p:pic>
        <p:nvPicPr>
          <p:cNvPr id="10752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4205" y="3208447"/>
            <a:ext cx="2576796" cy="19350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7523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9025" y="1447800"/>
            <a:ext cx="1885950" cy="228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7524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1085" y="700257"/>
            <a:ext cx="2392768" cy="15966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3845512" y="701864"/>
            <a:ext cx="1070806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Plant fertility</a:t>
            </a:r>
          </a:p>
        </p:txBody>
      </p:sp>
      <p:sp>
        <p:nvSpPr>
          <p:cNvPr id="7" name="Rectangle 6"/>
          <p:cNvSpPr/>
          <p:nvPr/>
        </p:nvSpPr>
        <p:spPr>
          <a:xfrm>
            <a:off x="5523140" y="1447801"/>
            <a:ext cx="1556836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Animal abundance,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Home range sizes, </a:t>
            </a:r>
          </a:p>
        </p:txBody>
      </p:sp>
      <p:sp>
        <p:nvSpPr>
          <p:cNvPr id="8" name="Rectangle 7"/>
          <p:cNvSpPr/>
          <p:nvPr/>
        </p:nvSpPr>
        <p:spPr>
          <a:xfrm>
            <a:off x="5870309" y="2704481"/>
            <a:ext cx="2217510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Human settlement and agriculture</a:t>
            </a:r>
          </a:p>
        </p:txBody>
      </p:sp>
      <p:pic>
        <p:nvPicPr>
          <p:cNvPr id="107525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654" y="3441834"/>
            <a:ext cx="2107747" cy="1648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Rectangle 9"/>
          <p:cNvSpPr/>
          <p:nvPr/>
        </p:nvSpPr>
        <p:spPr>
          <a:xfrm>
            <a:off x="3229150" y="4629150"/>
            <a:ext cx="1224181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Forest biomass</a:t>
            </a:r>
          </a:p>
        </p:txBody>
      </p:sp>
    </p:spTree>
    <p:extLst>
      <p:ext uri="{BB962C8B-B14F-4D97-AF65-F5344CB8AC3E}">
        <p14:creationId xmlns:p14="http://schemas.microsoft.com/office/powerpoint/2010/main" val="414017194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2" descr="pile of chili">
            <a:extLst>
              <a:ext uri="{FF2B5EF4-FFF2-40B4-BE49-F238E27FC236}">
                <a16:creationId xmlns:a16="http://schemas.microsoft.com/office/drawing/2014/main" id="{915ACE9D-D5F2-384E-AA1D-F5549F7B7F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545" r="-4" b="26575"/>
          <a:stretch/>
        </p:blipFill>
        <p:spPr bwMode="auto">
          <a:xfrm>
            <a:off x="5845889" y="2629584"/>
            <a:ext cx="3298111" cy="2513916"/>
          </a:xfrm>
          <a:custGeom>
            <a:avLst/>
            <a:gdLst/>
            <a:ahLst/>
            <a:cxnLst/>
            <a:rect l="l" t="t" r="r" b="b"/>
            <a:pathLst>
              <a:path w="4397481" h="3351888">
                <a:moveTo>
                  <a:pt x="0" y="0"/>
                </a:moveTo>
                <a:lnTo>
                  <a:pt x="4397481" y="0"/>
                </a:lnTo>
                <a:lnTo>
                  <a:pt x="4397481" y="3351888"/>
                </a:lnTo>
                <a:lnTo>
                  <a:pt x="1552363" y="3351888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894" name="Picture 6" descr="black and white bird on brown tree branch">
            <a:extLst>
              <a:ext uri="{FF2B5EF4-FFF2-40B4-BE49-F238E27FC236}">
                <a16:creationId xmlns:a16="http://schemas.microsoft.com/office/drawing/2014/main" id="{D8BA1007-D42D-1C4D-A09B-8FFB713EE9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64" r="6437" b="1"/>
          <a:stretch/>
        </p:blipFill>
        <p:spPr bwMode="auto">
          <a:xfrm>
            <a:off x="20" y="10"/>
            <a:ext cx="6865999" cy="5147603"/>
          </a:xfrm>
          <a:custGeom>
            <a:avLst/>
            <a:gdLst/>
            <a:ahLst/>
            <a:cxnLst/>
            <a:rect l="l" t="t" r="r" b="b"/>
            <a:pathLst>
              <a:path w="9154693" h="6863485">
                <a:moveTo>
                  <a:pt x="0" y="0"/>
                </a:moveTo>
                <a:lnTo>
                  <a:pt x="5976000" y="0"/>
                </a:lnTo>
                <a:lnTo>
                  <a:pt x="9154693" y="6863485"/>
                </a:lnTo>
                <a:lnTo>
                  <a:pt x="0" y="6863485"/>
                </a:lnTo>
                <a:lnTo>
                  <a:pt x="0" y="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892" name="Picture 4" descr="brown monkey eating apple during daytime">
            <a:extLst>
              <a:ext uri="{FF2B5EF4-FFF2-40B4-BE49-F238E27FC236}">
                <a16:creationId xmlns:a16="http://schemas.microsoft.com/office/drawing/2014/main" id="{46B228D1-6F80-8D49-A06A-C83FB79026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" b="16778"/>
          <a:stretch/>
        </p:blipFill>
        <p:spPr bwMode="auto">
          <a:xfrm>
            <a:off x="4626141" y="10"/>
            <a:ext cx="4517859" cy="2509793"/>
          </a:xfrm>
          <a:custGeom>
            <a:avLst/>
            <a:gdLst/>
            <a:ahLst/>
            <a:cxnLst/>
            <a:rect l="l" t="t" r="r" b="b"/>
            <a:pathLst>
              <a:path w="6023811" h="3346404">
                <a:moveTo>
                  <a:pt x="0" y="0"/>
                </a:moveTo>
                <a:lnTo>
                  <a:pt x="6023811" y="0"/>
                </a:lnTo>
                <a:lnTo>
                  <a:pt x="6023811" y="3346404"/>
                </a:lnTo>
                <a:lnTo>
                  <a:pt x="1549824" y="3346404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25266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2054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143" y="0"/>
            <a:ext cx="9141714" cy="5143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050" name="Picture 2" descr="white and green flower in shallow focus lens">
            <a:extLst>
              <a:ext uri="{FF2B5EF4-FFF2-40B4-BE49-F238E27FC236}">
                <a16:creationId xmlns:a16="http://schemas.microsoft.com/office/drawing/2014/main" id="{EEECC237-B755-6D9D-F1B2-E764253BFD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05" b="5341"/>
          <a:stretch/>
        </p:blipFill>
        <p:spPr bwMode="auto">
          <a:xfrm>
            <a:off x="20" y="961"/>
            <a:ext cx="9143980" cy="5142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817834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6330736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ext Box 2"/>
          <p:cNvSpPr txBox="1">
            <a:spLocks noChangeArrowheads="1"/>
          </p:cNvSpPr>
          <p:nvPr/>
        </p:nvSpPr>
        <p:spPr bwMode="auto">
          <a:xfrm>
            <a:off x="2800350" y="142228"/>
            <a:ext cx="3657600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Wind Pollination</a:t>
            </a:r>
          </a:p>
        </p:txBody>
      </p:sp>
      <p:sp>
        <p:nvSpPr>
          <p:cNvPr id="28675" name="Text Box 3"/>
          <p:cNvSpPr txBox="1">
            <a:spLocks noChangeArrowheads="1"/>
          </p:cNvSpPr>
          <p:nvPr/>
        </p:nvSpPr>
        <p:spPr bwMode="auto">
          <a:xfrm>
            <a:off x="3143250" y="628650"/>
            <a:ext cx="2971800" cy="300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1-2% of plant species </a:t>
            </a:r>
            <a:endParaRPr kumimoji="0" lang="en-US" sz="1350" b="0" i="1" u="none" strike="noStrike" kern="1200" cap="none" spc="0" normalizeH="0" baseline="0" noProof="0" dirty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9" name="Picture 3" descr="cec obtus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57450" y="971551"/>
            <a:ext cx="4343400" cy="2869406"/>
          </a:xfrm>
          <a:prstGeom prst="rect">
            <a:avLst/>
          </a:prstGeom>
          <a:noFill/>
        </p:spPr>
      </p:pic>
      <p:sp>
        <p:nvSpPr>
          <p:cNvPr id="10" name="Text Box 7"/>
          <p:cNvSpPr txBox="1">
            <a:spLocks noChangeArrowheads="1"/>
          </p:cNvSpPr>
          <p:nvPr/>
        </p:nvSpPr>
        <p:spPr bwMode="auto">
          <a:xfrm>
            <a:off x="2376814" y="3943351"/>
            <a:ext cx="4424036" cy="300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Cecropiaceae</a:t>
            </a:r>
            <a:r>
              <a: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kumimoji="0" lang="en-US" sz="135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Moraceae</a:t>
            </a:r>
            <a:r>
              <a: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), </a:t>
            </a:r>
            <a:r>
              <a:rPr kumimoji="0" lang="en-US" sz="1350" b="0" i="1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Cecropia</a:t>
            </a:r>
            <a:r>
              <a:rPr kumimoji="0" lang="en-US" sz="1350" b="0" i="1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0" lang="en-US" sz="1350" b="0" i="1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obtusifolia</a:t>
            </a: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274485" y="4629151"/>
            <a:ext cx="6743700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50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Why might this be a tough strategy in the tropics?</a:t>
            </a:r>
            <a:endParaRPr kumimoji="0" lang="en-US" sz="135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010721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5" name="Text Box 3"/>
          <p:cNvSpPr txBox="1">
            <a:spLocks noChangeArrowheads="1"/>
          </p:cNvSpPr>
          <p:nvPr/>
        </p:nvSpPr>
        <p:spPr bwMode="auto">
          <a:xfrm>
            <a:off x="-95250" y="114300"/>
            <a:ext cx="9486900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Most (tropical) plants are pollinated by </a:t>
            </a: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animals</a:t>
            </a: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!</a:t>
            </a:r>
          </a:p>
        </p:txBody>
      </p:sp>
      <p:pic>
        <p:nvPicPr>
          <p:cNvPr id="7" name="Picture 7" descr="dog-faced-large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0" y="1371601"/>
            <a:ext cx="1428750" cy="2143125"/>
          </a:xfrm>
          <a:prstGeom prst="rect">
            <a:avLst/>
          </a:prstGeom>
          <a:noFill/>
        </p:spPr>
      </p:pic>
      <p:pic>
        <p:nvPicPr>
          <p:cNvPr id="8" name="Picture 8" descr="bat - nectar0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257300" y="1428751"/>
            <a:ext cx="3143250" cy="2088224"/>
          </a:xfrm>
          <a:prstGeom prst="rect">
            <a:avLst/>
          </a:prstGeom>
          <a:noFill/>
        </p:spPr>
      </p:pic>
      <p:sp>
        <p:nvSpPr>
          <p:cNvPr id="11" name="Text Box 9"/>
          <p:cNvSpPr txBox="1">
            <a:spLocks noChangeArrowheads="1"/>
          </p:cNvSpPr>
          <p:nvPr/>
        </p:nvSpPr>
        <p:spPr bwMode="auto">
          <a:xfrm>
            <a:off x="1143000" y="3600450"/>
            <a:ext cx="3829050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New World - </a:t>
            </a:r>
            <a:r>
              <a:rPr kumimoji="0" lang="en-US" sz="1500" b="1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Microchiroptera</a:t>
            </a:r>
            <a:endParaRPr kumimoji="0" lang="en-US" sz="15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Text Box 10"/>
          <p:cNvSpPr txBox="1">
            <a:spLocks noChangeArrowheads="1"/>
          </p:cNvSpPr>
          <p:nvPr/>
        </p:nvSpPr>
        <p:spPr bwMode="auto">
          <a:xfrm>
            <a:off x="4572000" y="3486150"/>
            <a:ext cx="2000250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Old World – </a:t>
            </a:r>
            <a:r>
              <a:rPr kumimoji="0" lang="en-US" sz="1500" b="1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Megachiroptera</a:t>
            </a:r>
            <a:endParaRPr kumimoji="0" lang="en-US" sz="15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0178" name="Picture 2" descr="http://culturesheet.org/_media/photographs:plant_photography:bombacaceae:adansonia:digatata_flower.jpg?w=200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229350" y="1314450"/>
            <a:ext cx="1428750" cy="2135982"/>
          </a:xfrm>
          <a:prstGeom prst="rect">
            <a:avLst/>
          </a:prstGeom>
          <a:noFill/>
        </p:spPr>
      </p:pic>
      <p:sp>
        <p:nvSpPr>
          <p:cNvPr id="14" name="Text Box 9"/>
          <p:cNvSpPr txBox="1">
            <a:spLocks noChangeArrowheads="1"/>
          </p:cNvSpPr>
          <p:nvPr/>
        </p:nvSpPr>
        <p:spPr bwMode="auto">
          <a:xfrm>
            <a:off x="5600700" y="3543300"/>
            <a:ext cx="2286000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1" i="1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Adansonia</a:t>
            </a:r>
            <a:r>
              <a:rPr kumimoji="0" lang="en-US" sz="1500" b="1" i="1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0" lang="en-US" sz="1500" b="1" i="1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digitata</a:t>
            </a:r>
            <a:r>
              <a:rPr kumimoji="0" lang="en-US" sz="1500" b="1" i="1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0" lang="en-US" sz="15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kumimoji="0" lang="en-US" sz="1500" b="1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Bombacaceae</a:t>
            </a:r>
            <a:r>
              <a:rPr kumimoji="0" lang="en-US" sz="15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  <p:sp>
        <p:nvSpPr>
          <p:cNvPr id="16" name="Text Box 2"/>
          <p:cNvSpPr txBox="1">
            <a:spLocks noChangeArrowheads="1"/>
          </p:cNvSpPr>
          <p:nvPr/>
        </p:nvSpPr>
        <p:spPr bwMode="auto">
          <a:xfrm>
            <a:off x="-13719" y="2076414"/>
            <a:ext cx="1213869" cy="4385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5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Bats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200150" y="3849344"/>
            <a:ext cx="2630464" cy="2885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75" b="0" i="1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&gt;500 species of plants in &gt;27 families</a:t>
            </a:r>
          </a:p>
        </p:txBody>
      </p:sp>
    </p:spTree>
    <p:extLst>
      <p:ext uri="{BB962C8B-B14F-4D97-AF65-F5344CB8AC3E}">
        <p14:creationId xmlns:p14="http://schemas.microsoft.com/office/powerpoint/2010/main" val="332604267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Box 9"/>
          <p:cNvSpPr txBox="1">
            <a:spLocks noChangeArrowheads="1"/>
          </p:cNvSpPr>
          <p:nvPr/>
        </p:nvSpPr>
        <p:spPr bwMode="auto">
          <a:xfrm>
            <a:off x="1143000" y="3200400"/>
            <a:ext cx="382905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kinkajou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kumimoji="0" lang="en-US" sz="1600" b="1" i="1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Potos</a:t>
            </a:r>
            <a:r>
              <a:rPr kumimoji="0" lang="en-US" sz="1600" b="1" i="1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0" lang="en-US" sz="1600" b="1" i="1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flavus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  <p:sp>
        <p:nvSpPr>
          <p:cNvPr id="14" name="Text Box 9"/>
          <p:cNvSpPr txBox="1">
            <a:spLocks noChangeArrowheads="1"/>
          </p:cNvSpPr>
          <p:nvPr/>
        </p:nvSpPr>
        <p:spPr bwMode="auto">
          <a:xfrm>
            <a:off x="5200650" y="3243218"/>
            <a:ext cx="27432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Ravenala</a:t>
            </a: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0" lang="en-US" sz="1600" b="0" i="1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madagascariensis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Text Box 2"/>
          <p:cNvSpPr txBox="1">
            <a:spLocks noChangeArrowheads="1"/>
          </p:cNvSpPr>
          <p:nvPr/>
        </p:nvSpPr>
        <p:spPr bwMode="auto">
          <a:xfrm>
            <a:off x="2857500" y="457200"/>
            <a:ext cx="36576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Non-flying mammals</a:t>
            </a:r>
          </a:p>
        </p:txBody>
      </p:sp>
      <p:pic>
        <p:nvPicPr>
          <p:cNvPr id="62466" name="Picture 2" descr="http://images.nationalgeographic.com/wpf/media-live/photos/000/005/cache/kinkajou_596_600x450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43000" y="1028700"/>
            <a:ext cx="2914650" cy="2185988"/>
          </a:xfrm>
          <a:prstGeom prst="rect">
            <a:avLst/>
          </a:prstGeom>
          <a:noFill/>
        </p:spPr>
      </p:pic>
      <p:pic>
        <p:nvPicPr>
          <p:cNvPr id="62468" name="Picture 4" descr="http://courses.washington.edu/bot113/spring/LectNotes/lemur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057650" y="1028700"/>
            <a:ext cx="1700213" cy="2193132"/>
          </a:xfrm>
          <a:prstGeom prst="rect">
            <a:avLst/>
          </a:prstGeom>
          <a:noFill/>
        </p:spPr>
      </p:pic>
      <p:pic>
        <p:nvPicPr>
          <p:cNvPr id="62470" name="Picture 6" descr="http://www.mgonlinestore.com/Traveler/treetravelers04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600700" y="1028700"/>
            <a:ext cx="2895600" cy="21717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4631409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Box 2"/>
          <p:cNvSpPr txBox="1">
            <a:spLocks noChangeArrowheads="1"/>
          </p:cNvSpPr>
          <p:nvPr/>
        </p:nvSpPr>
        <p:spPr bwMode="auto">
          <a:xfrm>
            <a:off x="2628900" y="0"/>
            <a:ext cx="3657600" cy="4385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5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Birds</a:t>
            </a:r>
          </a:p>
        </p:txBody>
      </p:sp>
      <p:pic>
        <p:nvPicPr>
          <p:cNvPr id="12" name="Picture 8" descr="hummingbird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71600" y="857251"/>
            <a:ext cx="2571750" cy="16883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Rectangle 9"/>
          <p:cNvSpPr>
            <a:spLocks noChangeArrowheads="1"/>
          </p:cNvSpPr>
          <p:nvPr/>
        </p:nvSpPr>
        <p:spPr bwMode="auto">
          <a:xfrm>
            <a:off x="1371600" y="400050"/>
            <a:ext cx="3771900" cy="300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Neotropics</a:t>
            </a: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" name="Rectangle 6"/>
          <p:cNvSpPr>
            <a:spLocks noChangeArrowheads="1"/>
          </p:cNvSpPr>
          <p:nvPr/>
        </p:nvSpPr>
        <p:spPr bwMode="auto">
          <a:xfrm>
            <a:off x="4457700" y="514350"/>
            <a:ext cx="3771900" cy="300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Paleotropics</a:t>
            </a: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5600700" y="1028701"/>
            <a:ext cx="2400300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Nectariniidae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(Sunbirds) 123 species, Africa, SE Asia, N Australia</a:t>
            </a:r>
          </a:p>
        </p:txBody>
      </p:sp>
      <p:sp>
        <p:nvSpPr>
          <p:cNvPr id="21" name="Text Box 5"/>
          <p:cNvSpPr txBox="1">
            <a:spLocks noChangeArrowheads="1"/>
          </p:cNvSpPr>
          <p:nvPr/>
        </p:nvSpPr>
        <p:spPr bwMode="auto">
          <a:xfrm>
            <a:off x="1371600" y="4057650"/>
            <a:ext cx="2571750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Trochilidae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- ~320 species, N &amp; S America</a:t>
            </a:r>
          </a:p>
        </p:txBody>
      </p:sp>
      <p:pic>
        <p:nvPicPr>
          <p:cNvPr id="64514" name="Picture 2" descr="http://web2.uwindsor.ca/courses/biology/dmennill/Photos/2009CR/P1020114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371600" y="2571750"/>
            <a:ext cx="1943100" cy="1457325"/>
          </a:xfrm>
          <a:prstGeom prst="rect">
            <a:avLst/>
          </a:prstGeom>
          <a:noFill/>
        </p:spPr>
      </p:pic>
      <p:pic>
        <p:nvPicPr>
          <p:cNvPr id="22" name="Picture 2" descr="sunbird - variable01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229101" y="1085850"/>
            <a:ext cx="1283743" cy="2000250"/>
          </a:xfrm>
          <a:prstGeom prst="rect">
            <a:avLst/>
          </a:prstGeom>
          <a:noFill/>
        </p:spPr>
      </p:pic>
      <p:pic>
        <p:nvPicPr>
          <p:cNvPr id="25" name="Picture 2" descr="honeyeater - lewin0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115050" y="2114550"/>
            <a:ext cx="1885950" cy="1464980"/>
          </a:xfrm>
          <a:prstGeom prst="rect">
            <a:avLst/>
          </a:prstGeom>
          <a:noFill/>
        </p:spPr>
      </p:pic>
      <p:sp>
        <p:nvSpPr>
          <p:cNvPr id="26" name="Text Box 4"/>
          <p:cNvSpPr txBox="1">
            <a:spLocks noChangeArrowheads="1"/>
          </p:cNvSpPr>
          <p:nvPr/>
        </p:nvSpPr>
        <p:spPr bwMode="auto">
          <a:xfrm>
            <a:off x="4214813" y="3752724"/>
            <a:ext cx="3086100" cy="784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Meliphagidae</a:t>
            </a: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(Honeyeaters)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~180 species, Australia, New Zealand, se Pacific, Hawaii</a:t>
            </a:r>
          </a:p>
        </p:txBody>
      </p:sp>
    </p:spTree>
    <p:extLst>
      <p:ext uri="{BB962C8B-B14F-4D97-AF65-F5344CB8AC3E}">
        <p14:creationId xmlns:p14="http://schemas.microsoft.com/office/powerpoint/2010/main" val="69136094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Box 2"/>
          <p:cNvSpPr txBox="1">
            <a:spLocks noChangeArrowheads="1"/>
          </p:cNvSpPr>
          <p:nvPr/>
        </p:nvSpPr>
        <p:spPr bwMode="auto">
          <a:xfrm>
            <a:off x="2628900" y="0"/>
            <a:ext cx="3657600" cy="4385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5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The vast majority: Insects</a:t>
            </a:r>
          </a:p>
        </p:txBody>
      </p:sp>
      <p:sp>
        <p:nvSpPr>
          <p:cNvPr id="21" name="Text Box 5"/>
          <p:cNvSpPr txBox="1">
            <a:spLocks noChangeArrowheads="1"/>
          </p:cNvSpPr>
          <p:nvPr/>
        </p:nvSpPr>
        <p:spPr bwMode="auto">
          <a:xfrm>
            <a:off x="1143000" y="3792193"/>
            <a:ext cx="2971800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Bees:</a:t>
            </a:r>
            <a:r>
              <a:rPr kumimoji="0" lang="en-US" sz="15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most important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(LTRF: ~50% of trees &amp; lianas, </a:t>
            </a:r>
          </a:p>
        </p:txBody>
      </p:sp>
      <p:pic>
        <p:nvPicPr>
          <p:cNvPr id="65538" name="Picture 2" descr="http://cache2.artprintimages.com/p/LRG/30/3063/NZCDF00Z/art-print/christian-ziegler-euglossine-bee-barro-colorado-island-panama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43000" y="400050"/>
            <a:ext cx="2171700" cy="1628775"/>
          </a:xfrm>
          <a:prstGeom prst="rect">
            <a:avLst/>
          </a:prstGeom>
          <a:noFill/>
        </p:spPr>
      </p:pic>
      <p:sp>
        <p:nvSpPr>
          <p:cNvPr id="14" name="Text Box 5"/>
          <p:cNvSpPr txBox="1">
            <a:spLocks noChangeArrowheads="1"/>
          </p:cNvSpPr>
          <p:nvPr/>
        </p:nvSpPr>
        <p:spPr bwMode="auto">
          <a:xfrm>
            <a:off x="5402180" y="3638803"/>
            <a:ext cx="2571750" cy="784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Moths: </a:t>
            </a:r>
            <a:r>
              <a:rPr kumimoji="0" 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Sphingidae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(sphinx moths), </a:t>
            </a:r>
            <a:r>
              <a:rPr kumimoji="0" 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Noctuidiae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(small moths)</a:t>
            </a:r>
          </a:p>
        </p:txBody>
      </p:sp>
      <p:pic>
        <p:nvPicPr>
          <p:cNvPr id="65540" name="Picture 4" descr="http://doorgarden.com/images/critters/sphinx-moth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287879" y="1085850"/>
            <a:ext cx="2713121" cy="2514600"/>
          </a:xfrm>
          <a:prstGeom prst="rect">
            <a:avLst/>
          </a:prstGeom>
          <a:noFill/>
        </p:spPr>
      </p:pic>
      <p:pic>
        <p:nvPicPr>
          <p:cNvPr id="17" name="Picture 4" descr="C:\Users\Carol\Desktop\Kanapaha Botanical Gardens\DSC_1687.JPG"/>
          <p:cNvPicPr>
            <a:picLocks noChangeAspect="1" noChangeArrowheads="1"/>
          </p:cNvPicPr>
          <p:nvPr/>
        </p:nvPicPr>
        <p:blipFill>
          <a:blip r:embed="rId5" cstate="print"/>
          <a:srcRect l="26309" t="20957" r="25265" b="21798"/>
          <a:stretch>
            <a:fillRect/>
          </a:stretch>
        </p:blipFill>
        <p:spPr bwMode="auto">
          <a:xfrm>
            <a:off x="2628901" y="2171700"/>
            <a:ext cx="2044700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65866372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Box 2"/>
          <p:cNvSpPr txBox="1">
            <a:spLocks noChangeArrowheads="1"/>
          </p:cNvSpPr>
          <p:nvPr/>
        </p:nvSpPr>
        <p:spPr bwMode="auto">
          <a:xfrm>
            <a:off x="2628900" y="0"/>
            <a:ext cx="3657600" cy="4385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5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The vast majority: Insects</a:t>
            </a:r>
          </a:p>
        </p:txBody>
      </p:sp>
      <p:sp>
        <p:nvSpPr>
          <p:cNvPr id="21" name="Text Box 5"/>
          <p:cNvSpPr txBox="1">
            <a:spLocks noChangeArrowheads="1"/>
          </p:cNvSpPr>
          <p:nvPr/>
        </p:nvSpPr>
        <p:spPr bwMode="auto">
          <a:xfrm>
            <a:off x="487680" y="3010153"/>
            <a:ext cx="3055620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Beetles (Especially important to aroids, </a:t>
            </a:r>
            <a:r>
              <a:rPr kumimoji="0" 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cyclanths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, and palms)</a:t>
            </a:r>
          </a:p>
        </p:txBody>
      </p:sp>
      <p:sp>
        <p:nvSpPr>
          <p:cNvPr id="14" name="Text Box 5"/>
          <p:cNvSpPr txBox="1">
            <a:spLocks noChangeArrowheads="1"/>
          </p:cNvSpPr>
          <p:nvPr/>
        </p:nvSpPr>
        <p:spPr bwMode="auto">
          <a:xfrm>
            <a:off x="3143250" y="2114550"/>
            <a:ext cx="2571750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Wasps (Figs)</a:t>
            </a:r>
          </a:p>
        </p:txBody>
      </p:sp>
      <p:pic>
        <p:nvPicPr>
          <p:cNvPr id="67586" name="Picture 2" descr="http://www.sciencephoto.com/image/33267/large/B7860713-Beetle_pollination-SPL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43000" y="1524254"/>
            <a:ext cx="2237292" cy="1485900"/>
          </a:xfrm>
          <a:prstGeom prst="rect">
            <a:avLst/>
          </a:prstGeom>
          <a:noFill/>
        </p:spPr>
      </p:pic>
      <p:pic>
        <p:nvPicPr>
          <p:cNvPr id="67588" name="Picture 4" descr="http://t0.gstatic.com/images?q=tbn:ANd9GcQR6WfXLihxCp_1Slgejw46R8pb4yRXu1E6I4GfM380xI3-zB0d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371850" y="400050"/>
            <a:ext cx="2248094" cy="1714500"/>
          </a:xfrm>
          <a:prstGeom prst="rect">
            <a:avLst/>
          </a:prstGeom>
          <a:noFill/>
        </p:spPr>
      </p:pic>
      <p:pic>
        <p:nvPicPr>
          <p:cNvPr id="67590" name="Picture 6" descr="http://pested.ifas.ufl.edu/newsletters/2009-07/thrips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171950" y="3086100"/>
            <a:ext cx="1866900" cy="1400175"/>
          </a:xfrm>
          <a:prstGeom prst="rect">
            <a:avLst/>
          </a:prstGeom>
          <a:noFill/>
        </p:spPr>
      </p:pic>
      <p:sp>
        <p:nvSpPr>
          <p:cNvPr id="11" name="Text Box 5"/>
          <p:cNvSpPr txBox="1">
            <a:spLocks noChangeArrowheads="1"/>
          </p:cNvSpPr>
          <p:nvPr/>
        </p:nvSpPr>
        <p:spPr bwMode="auto">
          <a:xfrm>
            <a:off x="2743200" y="3886200"/>
            <a:ext cx="1657350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Thrips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, Flies, other stuff</a:t>
            </a:r>
          </a:p>
        </p:txBody>
      </p:sp>
      <p:pic>
        <p:nvPicPr>
          <p:cNvPr id="12" name="Picture 2" descr="canudim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715000" y="1125141"/>
            <a:ext cx="2459201" cy="18466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 Box 5"/>
          <p:cNvSpPr txBox="1">
            <a:spLocks noChangeArrowheads="1"/>
          </p:cNvSpPr>
          <p:nvPr/>
        </p:nvSpPr>
        <p:spPr bwMode="auto">
          <a:xfrm>
            <a:off x="5886450" y="3014618"/>
            <a:ext cx="2571750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butterflies</a:t>
            </a:r>
          </a:p>
        </p:txBody>
      </p:sp>
    </p:spTree>
    <p:extLst>
      <p:ext uri="{BB962C8B-B14F-4D97-AF65-F5344CB8AC3E}">
        <p14:creationId xmlns:p14="http://schemas.microsoft.com/office/powerpoint/2010/main" val="375015464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ext Box 2"/>
          <p:cNvSpPr txBox="1">
            <a:spLocks noChangeArrowheads="1"/>
          </p:cNvSpPr>
          <p:nvPr/>
        </p:nvSpPr>
        <p:spPr bwMode="auto">
          <a:xfrm>
            <a:off x="0" y="171451"/>
            <a:ext cx="8577197" cy="784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50" b="0" i="0" u="none" strike="noStrike" kern="1200" cap="none" spc="0" normalizeH="0" baseline="0" noProof="0" dirty="0">
                <a:ln>
                  <a:noFill/>
                </a:ln>
                <a:solidFill>
                  <a:srgbClr val="00009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Can often tell what visits a plant by flora characteristics: </a:t>
            </a:r>
            <a:r>
              <a:rPr kumimoji="0" lang="en-US" sz="2250" b="1" i="1" u="none" strike="noStrike" kern="1200" cap="none" spc="0" normalizeH="0" baseline="0" noProof="0" dirty="0">
                <a:ln>
                  <a:noFill/>
                </a:ln>
                <a:solidFill>
                  <a:srgbClr val="00009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Pollination Syndromes</a:t>
            </a:r>
          </a:p>
        </p:txBody>
      </p:sp>
      <p:sp>
        <p:nvSpPr>
          <p:cNvPr id="34819" name="Text Box 3"/>
          <p:cNvSpPr txBox="1">
            <a:spLocks noChangeArrowheads="1"/>
          </p:cNvSpPr>
          <p:nvPr/>
        </p:nvSpPr>
        <p:spPr bwMode="auto">
          <a:xfrm>
            <a:off x="1428750" y="1168836"/>
            <a:ext cx="1200150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1" u="sng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Animal</a:t>
            </a:r>
          </a:p>
        </p:txBody>
      </p:sp>
      <p:sp>
        <p:nvSpPr>
          <p:cNvPr id="34820" name="Text Box 4"/>
          <p:cNvSpPr txBox="1">
            <a:spLocks noChangeArrowheads="1"/>
          </p:cNvSpPr>
          <p:nvPr/>
        </p:nvSpPr>
        <p:spPr bwMode="auto">
          <a:xfrm>
            <a:off x="1371600" y="1626035"/>
            <a:ext cx="1371600" cy="28079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Beetles</a:t>
            </a:r>
          </a:p>
          <a:p>
            <a:pPr marL="0" marR="0" lvl="0" indent="0" algn="l" defTabSz="685800" rtl="0" eaLnBrk="1" fontAlgn="auto" latinLnBrk="0" hangingPunct="1">
              <a:lnSpc>
                <a:spcPct val="13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Flies</a:t>
            </a:r>
          </a:p>
          <a:p>
            <a:pPr marL="0" marR="0" lvl="0" indent="0" algn="l" defTabSz="685800" rtl="0" eaLnBrk="1" fontAlgn="auto" latinLnBrk="0" hangingPunct="1">
              <a:lnSpc>
                <a:spcPct val="15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Bees</a:t>
            </a:r>
          </a:p>
          <a:p>
            <a:pPr marL="0" marR="0" lvl="0" indent="0" algn="l" defTabSz="685800" rtl="0" eaLnBrk="1" fontAlgn="auto" latinLnBrk="0" hangingPunct="1">
              <a:lnSpc>
                <a:spcPct val="14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Hawkmoths</a:t>
            </a:r>
          </a:p>
          <a:p>
            <a:pPr marL="0" marR="0" lvl="0" indent="0" algn="l" defTabSz="685800" rtl="0" eaLnBrk="1" fontAlgn="auto" latinLnBrk="0" hangingPunct="1">
              <a:lnSpc>
                <a:spcPct val="12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Butterflies</a:t>
            </a:r>
          </a:p>
          <a:p>
            <a:pPr marL="0" marR="0" lvl="0" indent="0" algn="l" defTabSz="685800" rtl="0" eaLnBrk="1" fontAlgn="auto" latinLnBrk="0" hangingPunct="1">
              <a:lnSpc>
                <a:spcPct val="12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Bats</a:t>
            </a:r>
          </a:p>
          <a:p>
            <a:pPr marL="0" marR="0" lvl="0" indent="0" algn="l" defTabSz="685800" rtl="0" eaLnBrk="1" fontAlgn="auto" latinLnBrk="0" hangingPunct="1">
              <a:lnSpc>
                <a:spcPct val="13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Birds</a:t>
            </a:r>
          </a:p>
        </p:txBody>
      </p:sp>
      <p:sp>
        <p:nvSpPr>
          <p:cNvPr id="34821" name="Text Box 7"/>
          <p:cNvSpPr txBox="1">
            <a:spLocks noChangeArrowheads="1"/>
          </p:cNvSpPr>
          <p:nvPr/>
        </p:nvSpPr>
        <p:spPr bwMode="auto">
          <a:xfrm>
            <a:off x="2514600" y="1168836"/>
            <a:ext cx="1085850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1" u="sng" strike="noStrike" kern="1200" cap="none" spc="0" normalizeH="0" baseline="0" noProof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Day/Night</a:t>
            </a:r>
          </a:p>
        </p:txBody>
      </p:sp>
      <p:sp>
        <p:nvSpPr>
          <p:cNvPr id="34822" name="Text Box 8"/>
          <p:cNvSpPr txBox="1">
            <a:spLocks noChangeArrowheads="1"/>
          </p:cNvSpPr>
          <p:nvPr/>
        </p:nvSpPr>
        <p:spPr bwMode="auto">
          <a:xfrm>
            <a:off x="3600450" y="1168836"/>
            <a:ext cx="1200150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1" u="sng" strike="noStrike" kern="1200" cap="none" spc="0" normalizeH="0" baseline="0" noProof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Color</a:t>
            </a:r>
          </a:p>
        </p:txBody>
      </p:sp>
      <p:sp>
        <p:nvSpPr>
          <p:cNvPr id="34823" name="Text Box 9"/>
          <p:cNvSpPr txBox="1">
            <a:spLocks noChangeArrowheads="1"/>
          </p:cNvSpPr>
          <p:nvPr/>
        </p:nvSpPr>
        <p:spPr bwMode="auto">
          <a:xfrm>
            <a:off x="5886450" y="1168836"/>
            <a:ext cx="1200150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1" u="sng" strike="noStrike" kern="1200" cap="none" spc="0" normalizeH="0" baseline="0" noProof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Shape</a:t>
            </a:r>
          </a:p>
        </p:txBody>
      </p:sp>
      <p:sp>
        <p:nvSpPr>
          <p:cNvPr id="34824" name="Text Box 11"/>
          <p:cNvSpPr txBox="1">
            <a:spLocks noChangeArrowheads="1"/>
          </p:cNvSpPr>
          <p:nvPr/>
        </p:nvSpPr>
        <p:spPr bwMode="auto">
          <a:xfrm>
            <a:off x="2686050" y="1626036"/>
            <a:ext cx="628650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Both</a:t>
            </a:r>
          </a:p>
        </p:txBody>
      </p:sp>
      <p:sp>
        <p:nvSpPr>
          <p:cNvPr id="34825" name="Text Box 12"/>
          <p:cNvSpPr txBox="1">
            <a:spLocks noChangeArrowheads="1"/>
          </p:cNvSpPr>
          <p:nvPr/>
        </p:nvSpPr>
        <p:spPr bwMode="auto">
          <a:xfrm>
            <a:off x="2686050" y="2026086"/>
            <a:ext cx="628650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Both</a:t>
            </a:r>
          </a:p>
        </p:txBody>
      </p:sp>
      <p:sp>
        <p:nvSpPr>
          <p:cNvPr id="34826" name="Text Box 13"/>
          <p:cNvSpPr txBox="1">
            <a:spLocks noChangeArrowheads="1"/>
          </p:cNvSpPr>
          <p:nvPr/>
        </p:nvSpPr>
        <p:spPr bwMode="auto">
          <a:xfrm>
            <a:off x="2686050" y="2426136"/>
            <a:ext cx="628650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Both</a:t>
            </a:r>
          </a:p>
        </p:txBody>
      </p:sp>
      <p:sp>
        <p:nvSpPr>
          <p:cNvPr id="34827" name="Text Box 14"/>
          <p:cNvSpPr txBox="1">
            <a:spLocks noChangeArrowheads="1"/>
          </p:cNvSpPr>
          <p:nvPr/>
        </p:nvSpPr>
        <p:spPr bwMode="auto">
          <a:xfrm>
            <a:off x="2686050" y="2883336"/>
            <a:ext cx="857250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Night</a:t>
            </a:r>
          </a:p>
        </p:txBody>
      </p:sp>
      <p:sp>
        <p:nvSpPr>
          <p:cNvPr id="34828" name="Text Box 15"/>
          <p:cNvSpPr txBox="1">
            <a:spLocks noChangeArrowheads="1"/>
          </p:cNvSpPr>
          <p:nvPr/>
        </p:nvSpPr>
        <p:spPr bwMode="auto">
          <a:xfrm>
            <a:off x="2686050" y="3283386"/>
            <a:ext cx="628650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Both</a:t>
            </a:r>
          </a:p>
        </p:txBody>
      </p:sp>
      <p:sp>
        <p:nvSpPr>
          <p:cNvPr id="34829" name="Text Box 16"/>
          <p:cNvSpPr txBox="1">
            <a:spLocks noChangeArrowheads="1"/>
          </p:cNvSpPr>
          <p:nvPr/>
        </p:nvSpPr>
        <p:spPr bwMode="auto">
          <a:xfrm>
            <a:off x="2686050" y="3683436"/>
            <a:ext cx="800100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Night</a:t>
            </a:r>
          </a:p>
        </p:txBody>
      </p:sp>
      <p:sp>
        <p:nvSpPr>
          <p:cNvPr id="34830" name="Text Box 17"/>
          <p:cNvSpPr txBox="1">
            <a:spLocks noChangeArrowheads="1"/>
          </p:cNvSpPr>
          <p:nvPr/>
        </p:nvSpPr>
        <p:spPr bwMode="auto">
          <a:xfrm>
            <a:off x="2686050" y="4083486"/>
            <a:ext cx="628650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Day</a:t>
            </a:r>
          </a:p>
        </p:txBody>
      </p:sp>
      <p:sp>
        <p:nvSpPr>
          <p:cNvPr id="34831" name="Text Box 18"/>
          <p:cNvSpPr txBox="1">
            <a:spLocks noChangeArrowheads="1"/>
          </p:cNvSpPr>
          <p:nvPr/>
        </p:nvSpPr>
        <p:spPr bwMode="auto">
          <a:xfrm>
            <a:off x="3657600" y="1626036"/>
            <a:ext cx="1200150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Dull/Wht</a:t>
            </a:r>
          </a:p>
        </p:txBody>
      </p:sp>
      <p:sp>
        <p:nvSpPr>
          <p:cNvPr id="34832" name="Text Box 19"/>
          <p:cNvSpPr txBox="1">
            <a:spLocks noChangeArrowheads="1"/>
          </p:cNvSpPr>
          <p:nvPr/>
        </p:nvSpPr>
        <p:spPr bwMode="auto">
          <a:xfrm>
            <a:off x="3657600" y="2026086"/>
            <a:ext cx="1143000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Brn/Grn</a:t>
            </a:r>
          </a:p>
        </p:txBody>
      </p:sp>
      <p:sp>
        <p:nvSpPr>
          <p:cNvPr id="34833" name="Text Box 20"/>
          <p:cNvSpPr txBox="1">
            <a:spLocks noChangeArrowheads="1"/>
          </p:cNvSpPr>
          <p:nvPr/>
        </p:nvSpPr>
        <p:spPr bwMode="auto">
          <a:xfrm>
            <a:off x="3657600" y="2426136"/>
            <a:ext cx="1200150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Variable</a:t>
            </a:r>
          </a:p>
        </p:txBody>
      </p:sp>
      <p:sp>
        <p:nvSpPr>
          <p:cNvPr id="34834" name="Text Box 21"/>
          <p:cNvSpPr txBox="1">
            <a:spLocks noChangeArrowheads="1"/>
          </p:cNvSpPr>
          <p:nvPr/>
        </p:nvSpPr>
        <p:spPr bwMode="auto">
          <a:xfrm>
            <a:off x="3657600" y="2883336"/>
            <a:ext cx="857250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White</a:t>
            </a:r>
          </a:p>
        </p:txBody>
      </p:sp>
      <p:sp>
        <p:nvSpPr>
          <p:cNvPr id="34835" name="Text Box 22"/>
          <p:cNvSpPr txBox="1">
            <a:spLocks noChangeArrowheads="1"/>
          </p:cNvSpPr>
          <p:nvPr/>
        </p:nvSpPr>
        <p:spPr bwMode="auto">
          <a:xfrm>
            <a:off x="3657600" y="3283386"/>
            <a:ext cx="1143000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Var/pink</a:t>
            </a:r>
          </a:p>
        </p:txBody>
      </p:sp>
      <p:sp>
        <p:nvSpPr>
          <p:cNvPr id="34836" name="Text Box 23"/>
          <p:cNvSpPr txBox="1">
            <a:spLocks noChangeArrowheads="1"/>
          </p:cNvSpPr>
          <p:nvPr/>
        </p:nvSpPr>
        <p:spPr bwMode="auto">
          <a:xfrm>
            <a:off x="3657600" y="3683436"/>
            <a:ext cx="1085850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Wht/grn</a:t>
            </a:r>
          </a:p>
        </p:txBody>
      </p:sp>
      <p:sp>
        <p:nvSpPr>
          <p:cNvPr id="34837" name="Text Box 24"/>
          <p:cNvSpPr txBox="1">
            <a:spLocks noChangeArrowheads="1"/>
          </p:cNvSpPr>
          <p:nvPr/>
        </p:nvSpPr>
        <p:spPr bwMode="auto">
          <a:xfrm>
            <a:off x="3657600" y="4083486"/>
            <a:ext cx="1085850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Vivid/Red</a:t>
            </a:r>
          </a:p>
        </p:txBody>
      </p:sp>
      <p:sp>
        <p:nvSpPr>
          <p:cNvPr id="34838" name="Text Box 25"/>
          <p:cNvSpPr txBox="1">
            <a:spLocks noChangeArrowheads="1"/>
          </p:cNvSpPr>
          <p:nvPr/>
        </p:nvSpPr>
        <p:spPr bwMode="auto">
          <a:xfrm>
            <a:off x="4686300" y="1168836"/>
            <a:ext cx="1200150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1" u="sng" strike="noStrike" kern="1200" cap="none" spc="0" normalizeH="0" baseline="0" noProof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Odor</a:t>
            </a:r>
          </a:p>
        </p:txBody>
      </p:sp>
      <p:sp>
        <p:nvSpPr>
          <p:cNvPr id="34839" name="Text Box 27"/>
          <p:cNvSpPr txBox="1">
            <a:spLocks noChangeArrowheads="1"/>
          </p:cNvSpPr>
          <p:nvPr/>
        </p:nvSpPr>
        <p:spPr bwMode="auto">
          <a:xfrm>
            <a:off x="4686300" y="1626036"/>
            <a:ext cx="1371600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Frt/Aminoid</a:t>
            </a:r>
          </a:p>
        </p:txBody>
      </p:sp>
      <p:sp>
        <p:nvSpPr>
          <p:cNvPr id="34840" name="Text Box 28"/>
          <p:cNvSpPr txBox="1">
            <a:spLocks noChangeArrowheads="1"/>
          </p:cNvSpPr>
          <p:nvPr/>
        </p:nvSpPr>
        <p:spPr bwMode="auto">
          <a:xfrm>
            <a:off x="4686300" y="2026086"/>
            <a:ext cx="1143000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Fetid</a:t>
            </a:r>
          </a:p>
        </p:txBody>
      </p:sp>
      <p:sp>
        <p:nvSpPr>
          <p:cNvPr id="34841" name="Text Box 29"/>
          <p:cNvSpPr txBox="1">
            <a:spLocks noChangeArrowheads="1"/>
          </p:cNvSpPr>
          <p:nvPr/>
        </p:nvSpPr>
        <p:spPr bwMode="auto">
          <a:xfrm>
            <a:off x="4686300" y="2426136"/>
            <a:ext cx="1200150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Sweet</a:t>
            </a:r>
          </a:p>
        </p:txBody>
      </p:sp>
      <p:sp>
        <p:nvSpPr>
          <p:cNvPr id="34842" name="Text Box 30"/>
          <p:cNvSpPr txBox="1">
            <a:spLocks noChangeArrowheads="1"/>
          </p:cNvSpPr>
          <p:nvPr/>
        </p:nvSpPr>
        <p:spPr bwMode="auto">
          <a:xfrm>
            <a:off x="4686300" y="2883336"/>
            <a:ext cx="857250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Sweet</a:t>
            </a:r>
          </a:p>
        </p:txBody>
      </p:sp>
      <p:sp>
        <p:nvSpPr>
          <p:cNvPr id="34843" name="Text Box 31"/>
          <p:cNvSpPr txBox="1">
            <a:spLocks noChangeArrowheads="1"/>
          </p:cNvSpPr>
          <p:nvPr/>
        </p:nvSpPr>
        <p:spPr bwMode="auto">
          <a:xfrm>
            <a:off x="4686300" y="3283386"/>
            <a:ext cx="1143000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Sweet</a:t>
            </a:r>
          </a:p>
        </p:txBody>
      </p:sp>
      <p:sp>
        <p:nvSpPr>
          <p:cNvPr id="34844" name="Text Box 32"/>
          <p:cNvSpPr txBox="1">
            <a:spLocks noChangeArrowheads="1"/>
          </p:cNvSpPr>
          <p:nvPr/>
        </p:nvSpPr>
        <p:spPr bwMode="auto">
          <a:xfrm>
            <a:off x="4686300" y="3683436"/>
            <a:ext cx="1085850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Musty</a:t>
            </a:r>
          </a:p>
        </p:txBody>
      </p:sp>
      <p:sp>
        <p:nvSpPr>
          <p:cNvPr id="34845" name="Text Box 33"/>
          <p:cNvSpPr txBox="1">
            <a:spLocks noChangeArrowheads="1"/>
          </p:cNvSpPr>
          <p:nvPr/>
        </p:nvSpPr>
        <p:spPr bwMode="auto">
          <a:xfrm>
            <a:off x="4686300" y="4083486"/>
            <a:ext cx="914400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None</a:t>
            </a:r>
          </a:p>
        </p:txBody>
      </p:sp>
      <p:sp>
        <p:nvSpPr>
          <p:cNvPr id="34846" name="Text Box 35"/>
          <p:cNvSpPr txBox="1">
            <a:spLocks noChangeArrowheads="1"/>
          </p:cNvSpPr>
          <p:nvPr/>
        </p:nvSpPr>
        <p:spPr bwMode="auto">
          <a:xfrm>
            <a:off x="5829300" y="1626036"/>
            <a:ext cx="1885950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Flat, bowl, rad. sym</a:t>
            </a:r>
          </a:p>
        </p:txBody>
      </p:sp>
      <p:sp>
        <p:nvSpPr>
          <p:cNvPr id="34847" name="Text Box 36"/>
          <p:cNvSpPr txBox="1">
            <a:spLocks noChangeArrowheads="1"/>
          </p:cNvSpPr>
          <p:nvPr/>
        </p:nvSpPr>
        <p:spPr bwMode="auto">
          <a:xfrm>
            <a:off x="5829300" y="2026086"/>
            <a:ext cx="1828800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Flat or deep</a:t>
            </a:r>
          </a:p>
        </p:txBody>
      </p:sp>
      <p:sp>
        <p:nvSpPr>
          <p:cNvPr id="34848" name="Text Box 37"/>
          <p:cNvSpPr txBox="1">
            <a:spLocks noChangeArrowheads="1"/>
          </p:cNvSpPr>
          <p:nvPr/>
        </p:nvSpPr>
        <p:spPr bwMode="auto">
          <a:xfrm>
            <a:off x="5829300" y="2426136"/>
            <a:ext cx="2057400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Mod. </a:t>
            </a:r>
            <a:r>
              <a:rPr kumimoji="0" 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deep,rad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sym.</a:t>
            </a:r>
          </a:p>
        </p:txBody>
      </p:sp>
      <p:sp>
        <p:nvSpPr>
          <p:cNvPr id="34849" name="Text Box 38"/>
          <p:cNvSpPr txBox="1">
            <a:spLocks noChangeArrowheads="1"/>
          </p:cNvSpPr>
          <p:nvPr/>
        </p:nvSpPr>
        <p:spPr bwMode="auto">
          <a:xfrm>
            <a:off x="5829300" y="2883336"/>
            <a:ext cx="1885950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Deep, often w/ Spur</a:t>
            </a:r>
          </a:p>
        </p:txBody>
      </p:sp>
      <p:sp>
        <p:nvSpPr>
          <p:cNvPr id="34850" name="Text Box 39"/>
          <p:cNvSpPr txBox="1">
            <a:spLocks noChangeArrowheads="1"/>
          </p:cNvSpPr>
          <p:nvPr/>
        </p:nvSpPr>
        <p:spPr bwMode="auto">
          <a:xfrm>
            <a:off x="5829300" y="3283386"/>
            <a:ext cx="2057400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Deep or w/ Spur</a:t>
            </a:r>
          </a:p>
        </p:txBody>
      </p:sp>
      <p:sp>
        <p:nvSpPr>
          <p:cNvPr id="34851" name="Text Box 40"/>
          <p:cNvSpPr txBox="1">
            <a:spLocks noChangeArrowheads="1"/>
          </p:cNvSpPr>
          <p:nvPr/>
        </p:nvSpPr>
        <p:spPr bwMode="auto">
          <a:xfrm>
            <a:off x="5829300" y="3683436"/>
            <a:ext cx="2057400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Fleshy, Brush or Tube</a:t>
            </a:r>
          </a:p>
        </p:txBody>
      </p:sp>
      <p:sp>
        <p:nvSpPr>
          <p:cNvPr id="34852" name="Text Box 41"/>
          <p:cNvSpPr txBox="1">
            <a:spLocks noChangeArrowheads="1"/>
          </p:cNvSpPr>
          <p:nvPr/>
        </p:nvSpPr>
        <p:spPr bwMode="auto">
          <a:xfrm>
            <a:off x="5829300" y="4083486"/>
            <a:ext cx="1314450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Tube</a:t>
            </a:r>
          </a:p>
        </p:txBody>
      </p:sp>
      <p:sp>
        <p:nvSpPr>
          <p:cNvPr id="37" name="Text Box 2"/>
          <p:cNvSpPr txBox="1">
            <a:spLocks noChangeArrowheads="1"/>
          </p:cNvSpPr>
          <p:nvPr/>
        </p:nvSpPr>
        <p:spPr bwMode="auto">
          <a:xfrm>
            <a:off x="1485900" y="4712134"/>
            <a:ext cx="6057900" cy="300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1" u="none" strike="noStrike" kern="1200" cap="none" spc="0" normalizeH="0" baseline="0" noProof="0" dirty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These are generalizations – lots of exceptions!!!!</a:t>
            </a:r>
            <a:endParaRPr kumimoji="0" lang="en-US" sz="1350" b="1" i="1" u="none" strike="noStrike" kern="1200" cap="none" spc="0" normalizeH="0" baseline="0" noProof="0" dirty="0">
              <a:ln>
                <a:noFill/>
              </a:ln>
              <a:solidFill>
                <a:srgbClr val="FF66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4509750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027" descr="parkia pendula tre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0"/>
            <a:ext cx="2320529" cy="348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1026" descr="parkia panurensis flw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9187" y="789212"/>
            <a:ext cx="3071813" cy="432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 Box 1030"/>
          <p:cNvSpPr txBox="1">
            <a:spLocks noChangeArrowheads="1"/>
          </p:cNvSpPr>
          <p:nvPr/>
        </p:nvSpPr>
        <p:spPr bwMode="auto">
          <a:xfrm>
            <a:off x="3469825" y="0"/>
            <a:ext cx="2326278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1" u="none" strike="noStrike" kern="1200" cap="none" spc="0" normalizeH="0" baseline="0" noProof="0" dirty="0" err="1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Parkia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n-US" sz="2400" b="0" i="1" u="none" strike="noStrike" kern="1200" cap="none" spc="0" normalizeH="0" baseline="0" noProof="0" dirty="0" err="1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pendula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,</a:t>
            </a: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Fabaceae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70AD47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pic>
        <p:nvPicPr>
          <p:cNvPr id="5" name="Picture 1028" descr="parkia with ba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3100387"/>
            <a:ext cx="3071813" cy="2043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Box 1029"/>
          <p:cNvSpPr txBox="1">
            <a:spLocks noChangeArrowheads="1"/>
          </p:cNvSpPr>
          <p:nvPr/>
        </p:nvSpPr>
        <p:spPr bwMode="auto">
          <a:xfrm>
            <a:off x="3486150" y="2628901"/>
            <a:ext cx="1257300" cy="5078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1" u="none" strike="noStrike" kern="1200" cap="none" spc="0" normalizeH="0" baseline="0" noProof="0" dirty="0" err="1">
                <a:ln>
                  <a:noFill/>
                </a:ln>
                <a:solidFill>
                  <a:srgbClr val="2D2DB9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Parkia</a:t>
            </a:r>
            <a:r>
              <a:rPr kumimoji="0" lang="en-US" sz="1350" b="0" i="1" u="none" strike="noStrike" kern="1200" cap="none" spc="0" normalizeH="0" baseline="0" noProof="0" dirty="0">
                <a:ln>
                  <a:noFill/>
                </a:ln>
                <a:solidFill>
                  <a:srgbClr val="2D2DB9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1" u="none" strike="noStrike" kern="1200" cap="none" spc="0" normalizeH="0" baseline="0" noProof="0" dirty="0">
                <a:ln>
                  <a:noFill/>
                </a:ln>
                <a:solidFill>
                  <a:srgbClr val="2D2DB9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 </a:t>
            </a:r>
            <a:r>
              <a:rPr kumimoji="0" lang="en-US" sz="1350" b="0" i="1" u="none" strike="noStrike" kern="1200" cap="none" spc="0" normalizeH="0" baseline="0" noProof="0" dirty="0" err="1">
                <a:ln>
                  <a:noFill/>
                </a:ln>
                <a:solidFill>
                  <a:srgbClr val="2D2DB9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panurensis</a:t>
            </a: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srgbClr val="2D2DB9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4847751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bombacopsis patinoi tre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9187" y="835820"/>
            <a:ext cx="3071813" cy="43076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5" descr="bombacopsis patinoi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"/>
            <a:ext cx="3600450" cy="3031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 Box 6"/>
          <p:cNvSpPr txBox="1">
            <a:spLocks noChangeArrowheads="1"/>
          </p:cNvSpPr>
          <p:nvPr/>
        </p:nvSpPr>
        <p:spPr bwMode="auto">
          <a:xfrm>
            <a:off x="1245393" y="3669507"/>
            <a:ext cx="3840957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1" u="none" strike="noStrike" kern="1200" cap="none" spc="0" normalizeH="0" baseline="0" noProof="0" dirty="0" err="1">
                <a:ln>
                  <a:noFill/>
                </a:ln>
                <a:solidFill>
                  <a:srgbClr val="2D2DB9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Bombacopsis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2D2DB9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n-US" sz="2400" b="0" i="1" u="none" strike="noStrike" kern="1200" cap="none" spc="0" normalizeH="0" baseline="0" noProof="0" dirty="0" err="1">
                <a:ln>
                  <a:noFill/>
                </a:ln>
                <a:solidFill>
                  <a:srgbClr val="2D2DB9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patinoi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D2DB9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2D2DB9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Bombacaceae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2D2DB9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219001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white and green flower in shallow focus lens">
            <a:extLst>
              <a:ext uri="{FF2B5EF4-FFF2-40B4-BE49-F238E27FC236}">
                <a16:creationId xmlns:a16="http://schemas.microsoft.com/office/drawing/2014/main" id="{85830ABB-5599-3D18-34FD-D1CB5F7C59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05" b="5341"/>
          <a:stretch/>
        </p:blipFill>
        <p:spPr bwMode="auto">
          <a:xfrm>
            <a:off x="0" y="49154"/>
            <a:ext cx="9143980" cy="5142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butterfly on a leaf&#10;&#10;Description automatically generated">
            <a:extLst>
              <a:ext uri="{FF2B5EF4-FFF2-40B4-BE49-F238E27FC236}">
                <a16:creationId xmlns:a16="http://schemas.microsoft.com/office/drawing/2014/main" id="{53A4BD4B-5ED4-2B34-FEE5-F0797F3DA5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61" b="89941" l="8203" r="93424">
                        <a14:foregroundMark x1="11654" y1="62598" x2="1628" y2="68604"/>
                        <a14:foregroundMark x1="1628" y1="68604" x2="8268" y2="76563"/>
                        <a14:foregroundMark x1="8268" y1="76563" x2="11849" y2="67236"/>
                        <a14:foregroundMark x1="11849" y1="67236" x2="11654" y2="63135"/>
                        <a14:foregroundMark x1="88802" y1="45898" x2="88086" y2="55273"/>
                        <a14:foregroundMark x1="88086" y1="55273" x2="93424" y2="46533"/>
                        <a14:foregroundMark x1="93424" y1="46533" x2="89844" y2="45117"/>
                        <a14:backgroundMark x1="29036" y1="78809" x2="40495" y2="83350"/>
                        <a14:backgroundMark x1="40495" y1="83350" x2="52930" y2="81006"/>
                        <a14:backgroundMark x1="52930" y1="81006" x2="30078" y2="77734"/>
                        <a14:backgroundMark x1="76432" y1="71387" x2="63477" y2="72949"/>
                        <a14:backgroundMark x1="63477" y1="72949" x2="53971" y2="79688"/>
                        <a14:backgroundMark x1="53971" y1="79688" x2="60742" y2="87744"/>
                        <a14:backgroundMark x1="60742" y1="87744" x2="73503" y2="90479"/>
                        <a14:backgroundMark x1="73503" y1="90479" x2="85026" y2="86377"/>
                        <a14:backgroundMark x1="85026" y1="86377" x2="76758" y2="7163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23582" y="132922"/>
            <a:ext cx="3794078" cy="5058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37642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hermit-bronzy0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11"/>
          <a:stretch/>
        </p:blipFill>
        <p:spPr bwMode="auto">
          <a:xfrm>
            <a:off x="2942254" y="0"/>
            <a:ext cx="1686896" cy="2290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4" descr="hummingbird-greenhermit0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923"/>
          <a:stretch/>
        </p:blipFill>
        <p:spPr bwMode="auto">
          <a:xfrm>
            <a:off x="3886200" y="2422923"/>
            <a:ext cx="1649096" cy="27205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2" descr="hermit-bronzy0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0"/>
            <a:ext cx="3486150" cy="2290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4" descr="hummingbird-greenhermit0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2400301"/>
            <a:ext cx="4114800" cy="27205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81287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3" descr="manduca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43001" y="1"/>
            <a:ext cx="2237185" cy="30694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843" name="Picture 7" descr="1408b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772150" y="2959895"/>
            <a:ext cx="2228850" cy="1669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844" name="Text Box 8"/>
          <p:cNvSpPr txBox="1">
            <a:spLocks noChangeArrowheads="1"/>
          </p:cNvSpPr>
          <p:nvPr/>
        </p:nvSpPr>
        <p:spPr bwMode="auto">
          <a:xfrm>
            <a:off x="6057900" y="4516041"/>
            <a:ext cx="1828800" cy="8863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7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1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685800" rtl="0" eaLnBrk="1" fontAlgn="auto" latinLnBrk="0" hangingPunct="1">
              <a:lnSpc>
                <a:spcPct val="7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1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Magnolia grandiflora</a:t>
            </a:r>
          </a:p>
          <a:p>
            <a:pPr marL="0" marR="0" lvl="0" indent="0" algn="ctr" defTabSz="685800" rtl="0" eaLnBrk="1" fontAlgn="auto" latinLnBrk="0" hangingPunct="1">
              <a:lnSpc>
                <a:spcPct val="7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1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(Beetle)</a:t>
            </a:r>
            <a:endParaRPr kumimoji="0" lang="en-US" sz="105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5845" name="Picture 10" descr="f-batg1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143000" y="3523061"/>
            <a:ext cx="2000250" cy="1620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846" name="Picture 12" descr="f-batg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971800" y="3515916"/>
            <a:ext cx="2628900" cy="16275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847" name="Picture 14" descr="1040a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772150" y="0"/>
            <a:ext cx="2228850" cy="196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848" name="Rectangle 15"/>
          <p:cNvSpPr>
            <a:spLocks noChangeArrowheads="1"/>
          </p:cNvSpPr>
          <p:nvPr/>
        </p:nvSpPr>
        <p:spPr bwMode="auto">
          <a:xfrm>
            <a:off x="6000750" y="1943100"/>
            <a:ext cx="2057400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1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Lamarouxia hyssophifolia</a:t>
            </a: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1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(Hummingbird)</a:t>
            </a:r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5849" name="Picture 17" descr="xpilum5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429001" y="0"/>
            <a:ext cx="2069306" cy="3086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20"/>
          <p:cNvGrpSpPr>
            <a:grpSpLocks/>
          </p:cNvGrpSpPr>
          <p:nvPr/>
        </p:nvGrpSpPr>
        <p:grpSpPr bwMode="auto">
          <a:xfrm>
            <a:off x="3657600" y="3086100"/>
            <a:ext cx="2171700" cy="514350"/>
            <a:chOff x="0" y="38"/>
            <a:chExt cx="3130" cy="346"/>
          </a:xfrm>
        </p:grpSpPr>
        <p:sp>
          <p:nvSpPr>
            <p:cNvPr id="35851" name="Rectangle 18"/>
            <p:cNvSpPr>
              <a:spLocks noChangeArrowheads="1"/>
            </p:cNvSpPr>
            <p:nvPr/>
          </p:nvSpPr>
          <p:spPr bwMode="auto">
            <a:xfrm>
              <a:off x="0" y="38"/>
              <a:ext cx="2655" cy="20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852" name="Rectangle 19"/>
            <p:cNvSpPr>
              <a:spLocks noChangeArrowheads="1"/>
            </p:cNvSpPr>
            <p:nvPr/>
          </p:nvSpPr>
          <p:spPr bwMode="auto">
            <a:xfrm>
              <a:off x="0" y="38"/>
              <a:ext cx="3130" cy="3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1" i="1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Amorphophallus johnsonii</a:t>
              </a:r>
              <a:r>
                <a:rPr kumimoji="0" lang="en-US" sz="105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</a:p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beetle/fly pollinated aeroid</a:t>
              </a:r>
            </a:p>
            <a:p>
              <a:pPr marL="0" marR="0" lvl="0" indent="0" algn="l" defTabSz="6858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6022712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ext Box 2"/>
          <p:cNvSpPr txBox="1">
            <a:spLocks noChangeArrowheads="1"/>
          </p:cNvSpPr>
          <p:nvPr/>
        </p:nvSpPr>
        <p:spPr bwMode="auto">
          <a:xfrm>
            <a:off x="450937" y="185737"/>
            <a:ext cx="4149638" cy="4385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50" b="0" i="1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Why do animals bother?</a:t>
            </a:r>
          </a:p>
        </p:txBody>
      </p:sp>
      <p:pic>
        <p:nvPicPr>
          <p:cNvPr id="1026" name="Picture 2" descr="http://www.cosmosmagazine.com/files/imagecache/news/files/20070806_ba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6350" y="510779"/>
            <a:ext cx="2143125" cy="217884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cache2.allpostersimages.com/p/LRG/30/3063/NZCDF00Z/posters/ziegler-christian-euglossine-bee-barro-colorado-island-panama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9163" y="2798564"/>
            <a:ext cx="2857500" cy="214312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80591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715000" y="182634"/>
            <a:ext cx="3429000" cy="4801314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Figs and Fig Wasps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~1000 species of </a:t>
            </a:r>
            <a:r>
              <a:rPr kumimoji="0" lang="en-US" sz="1800" b="1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Ficus</a:t>
            </a: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Moraceae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), each with own wasp pollinator (e.g., </a:t>
            </a:r>
            <a:r>
              <a:rPr kumimoji="0" lang="en-US" sz="18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Pleistodontes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n-US" sz="18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imperialis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for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n-US" sz="18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Ficus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n-US" sz="18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rubiginosa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 Australia).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fig “fruit” is a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synconium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 the inside is full of male and female flowers.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Male and female fig wasps: male has a greatly reduced body &amp; two primary purposes: (1) Inseminating female 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(2) Drilling exit tunnels through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syconium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wall.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4316" y="3200402"/>
            <a:ext cx="2868902" cy="176046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449282" y="2751121"/>
            <a:ext cx="1831038" cy="2729603"/>
          </a:xfrm>
          <a:prstGeom prst="rect">
            <a:avLst/>
          </a:prstGeom>
        </p:spPr>
      </p:pic>
      <p:pic>
        <p:nvPicPr>
          <p:cNvPr id="3074" name="Picture 2" descr="Periyar Tiger Reserve: Fig tree in the jungle">
            <a:extLst>
              <a:ext uri="{FF2B5EF4-FFF2-40B4-BE49-F238E27FC236}">
                <a16:creationId xmlns:a16="http://schemas.microsoft.com/office/drawing/2014/main" id="{7FD72264-A465-8445-872C-F08997D40A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833" y="1"/>
            <a:ext cx="3898168" cy="2920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877471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-28973"/>
            <a:ext cx="6802022" cy="5172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70922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EE049E8-ED14-0C45-B0BC-6F2836A431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225" y="0"/>
            <a:ext cx="5962650" cy="290123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F0FC197-C8D3-7349-9C81-1D80B32C07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79" y="3370936"/>
            <a:ext cx="8964443" cy="1439189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05515615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ext Box 2"/>
          <p:cNvSpPr txBox="1">
            <a:spLocks noChangeArrowheads="1"/>
          </p:cNvSpPr>
          <p:nvPr/>
        </p:nvSpPr>
        <p:spPr bwMode="auto">
          <a:xfrm>
            <a:off x="1714500" y="342900"/>
            <a:ext cx="5314950" cy="4385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How do plants attract pollinators?</a:t>
            </a:r>
          </a:p>
        </p:txBody>
      </p:sp>
      <p:sp>
        <p:nvSpPr>
          <p:cNvPr id="30723" name="Text Box 3"/>
          <p:cNvSpPr txBox="1">
            <a:spLocks noChangeArrowheads="1"/>
          </p:cNvSpPr>
          <p:nvPr/>
        </p:nvSpPr>
        <p:spPr bwMode="auto">
          <a:xfrm>
            <a:off x="1714500" y="857250"/>
            <a:ext cx="1799051" cy="4385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22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Times New Roman" pitchFamily="18" charset="0"/>
              </a:rPr>
              <a:t> Colors</a:t>
            </a:r>
            <a:endParaRPr kumimoji="0" lang="en-US" sz="2250" b="0" i="1" u="none" strike="noStrike" kern="1200" cap="none" spc="0" normalizeH="0" baseline="0" noProof="0" dirty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30724" name="Rectangle 11"/>
          <p:cNvSpPr>
            <a:spLocks noChangeArrowheads="1"/>
          </p:cNvSpPr>
          <p:nvPr/>
        </p:nvSpPr>
        <p:spPr bwMode="auto">
          <a:xfrm>
            <a:off x="3413522" y="1272778"/>
            <a:ext cx="6858000" cy="4385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2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0725" name="Group 16"/>
          <p:cNvGrpSpPr>
            <a:grpSpLocks/>
          </p:cNvGrpSpPr>
          <p:nvPr/>
        </p:nvGrpSpPr>
        <p:grpSpPr bwMode="auto">
          <a:xfrm>
            <a:off x="3413522" y="1272778"/>
            <a:ext cx="0" cy="438582"/>
            <a:chOff x="0" y="0"/>
            <a:chExt cx="0" cy="584775"/>
          </a:xfrm>
        </p:grpSpPr>
        <p:sp>
          <p:nvSpPr>
            <p:cNvPr id="30732" name="Rectangle 12"/>
            <p:cNvSpPr>
              <a:spLocks noChangeArrowheads="1"/>
            </p:cNvSpPr>
            <p:nvPr/>
          </p:nvSpPr>
          <p:spPr bwMode="auto">
            <a:xfrm>
              <a:off x="0" y="0"/>
              <a:ext cx="0" cy="584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2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733" name="Rectangle 13"/>
            <p:cNvSpPr>
              <a:spLocks noChangeArrowheads="1"/>
            </p:cNvSpPr>
            <p:nvPr/>
          </p:nvSpPr>
          <p:spPr bwMode="auto">
            <a:xfrm>
              <a:off x="0" y="0"/>
              <a:ext cx="0" cy="584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2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0726" name="Group 21"/>
          <p:cNvGrpSpPr>
            <a:grpSpLocks/>
          </p:cNvGrpSpPr>
          <p:nvPr/>
        </p:nvGrpSpPr>
        <p:grpSpPr bwMode="auto">
          <a:xfrm>
            <a:off x="4180285" y="2502694"/>
            <a:ext cx="0" cy="438582"/>
            <a:chOff x="0" y="0"/>
            <a:chExt cx="0" cy="584775"/>
          </a:xfrm>
        </p:grpSpPr>
        <p:sp>
          <p:nvSpPr>
            <p:cNvPr id="30730" name="Rectangle 18"/>
            <p:cNvSpPr>
              <a:spLocks noChangeArrowheads="1"/>
            </p:cNvSpPr>
            <p:nvPr/>
          </p:nvSpPr>
          <p:spPr bwMode="auto">
            <a:xfrm>
              <a:off x="0" y="0"/>
              <a:ext cx="0" cy="584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2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731" name="Rectangle 19"/>
            <p:cNvSpPr>
              <a:spLocks noChangeArrowheads="1"/>
            </p:cNvSpPr>
            <p:nvPr/>
          </p:nvSpPr>
          <p:spPr bwMode="auto">
            <a:xfrm>
              <a:off x="0" y="0"/>
              <a:ext cx="0" cy="584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2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30727" name="Picture 39" descr="Lobster%20Claw%20Heliconia%20sm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28801" y="1657350"/>
            <a:ext cx="1840706" cy="3257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28" name="Rectangle 41"/>
          <p:cNvSpPr>
            <a:spLocks noChangeArrowheads="1"/>
          </p:cNvSpPr>
          <p:nvPr/>
        </p:nvSpPr>
        <p:spPr bwMode="auto">
          <a:xfrm>
            <a:off x="6080522" y="1234678"/>
            <a:ext cx="0" cy="4385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2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0729" name="Picture 42" descr="Passiflora incarnata (Passion Flower)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829050" y="1885950"/>
            <a:ext cx="3886200" cy="27062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0254677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http://agro-herbs.ro/wp-content/uploads/2018/08/anthurium-300x300.jpeg">
            <a:extLst>
              <a:ext uri="{FF2B5EF4-FFF2-40B4-BE49-F238E27FC236}">
                <a16:creationId xmlns:a16="http://schemas.microsoft.com/office/drawing/2014/main" id="{0A09CE48-8FFC-514E-9248-4F2A116CDC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9211" y="1177594"/>
            <a:ext cx="2788313" cy="2788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8" descr="Aform1">
            <a:extLst>
              <a:ext uri="{FF2B5EF4-FFF2-40B4-BE49-F238E27FC236}">
                <a16:creationId xmlns:a16="http://schemas.microsoft.com/office/drawing/2014/main" id="{78B80761-B481-264B-84FA-82F54F962A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503605" y="765506"/>
            <a:ext cx="2158604" cy="32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7" name="Group 19">
            <a:extLst>
              <a:ext uri="{FF2B5EF4-FFF2-40B4-BE49-F238E27FC236}">
                <a16:creationId xmlns:a16="http://schemas.microsoft.com/office/drawing/2014/main" id="{890B204F-760A-C548-A2D8-9FD8E8E03DAD}"/>
              </a:ext>
            </a:extLst>
          </p:cNvPr>
          <p:cNvGrpSpPr>
            <a:grpSpLocks/>
          </p:cNvGrpSpPr>
          <p:nvPr/>
        </p:nvGrpSpPr>
        <p:grpSpPr bwMode="auto">
          <a:xfrm>
            <a:off x="7096888" y="4302609"/>
            <a:ext cx="1306115" cy="411956"/>
            <a:chOff x="0" y="38"/>
            <a:chExt cx="3058" cy="346"/>
          </a:xfrm>
        </p:grpSpPr>
        <p:sp>
          <p:nvSpPr>
            <p:cNvPr id="8" name="Rectangle 20">
              <a:extLst>
                <a:ext uri="{FF2B5EF4-FFF2-40B4-BE49-F238E27FC236}">
                  <a16:creationId xmlns:a16="http://schemas.microsoft.com/office/drawing/2014/main" id="{76849E2B-D39C-244F-BBC5-81B9EEDB7D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38"/>
              <a:ext cx="2655" cy="2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Rectangle 21">
              <a:extLst>
                <a:ext uri="{FF2B5EF4-FFF2-40B4-BE49-F238E27FC236}">
                  <a16:creationId xmlns:a16="http://schemas.microsoft.com/office/drawing/2014/main" id="{00F3AE61-F3D9-4E43-AF56-033DD2EADE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38"/>
              <a:ext cx="3058" cy="3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5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Verdana" pitchFamily="34" charset="0"/>
                  <a:ea typeface="+mn-ea"/>
                  <a:cs typeface="+mn-cs"/>
                </a:rPr>
                <a:t>Anthurium </a:t>
              </a:r>
              <a:r>
                <a:rPr kumimoji="0" lang="en-US" sz="750" b="0" i="1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Verdana" pitchFamily="34" charset="0"/>
                  <a:ea typeface="+mn-ea"/>
                  <a:cs typeface="+mn-cs"/>
                </a:rPr>
                <a:t>formosum</a:t>
              </a:r>
              <a:r>
                <a:rPr kumimoji="0" lang="en-US" sz="75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Verdana" pitchFamily="34" charset="0"/>
                  <a:ea typeface="+mn-ea"/>
                  <a:cs typeface="+mn-cs"/>
                </a:rPr>
                <a:t>: </a:t>
              </a:r>
              <a:r>
                <a:rPr kumimoji="0" lang="en-US" sz="75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Verdana" pitchFamily="34" charset="0"/>
                  <a:ea typeface="+mn-ea"/>
                  <a:cs typeface="+mn-cs"/>
                </a:rPr>
                <a:t>Euglossines</a:t>
              </a:r>
              <a:r>
                <a:rPr kumimoji="0" lang="en-US" sz="7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Verdana" pitchFamily="34" charset="0"/>
                  <a:ea typeface="+mn-ea"/>
                  <a:cs typeface="+mn-cs"/>
                </a:rPr>
                <a:t> attracted to spearmint scent</a:t>
              </a:r>
              <a:endParaRPr kumimoji="0" lang="en-US" sz="7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0" name="Text Box 5">
            <a:extLst>
              <a:ext uri="{FF2B5EF4-FFF2-40B4-BE49-F238E27FC236}">
                <a16:creationId xmlns:a16="http://schemas.microsoft.com/office/drawing/2014/main" id="{8220DE5C-D965-6E47-921A-4B2E909CFF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5665" y="215153"/>
            <a:ext cx="1371600" cy="4385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22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Times New Roman" pitchFamily="18" charset="0"/>
              </a:rPr>
              <a:t> Aromas</a:t>
            </a:r>
            <a:endParaRPr kumimoji="0" lang="en-US" sz="22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3060449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6350" y="21868"/>
            <a:ext cx="2786063" cy="37147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095" y="21868"/>
            <a:ext cx="2115980" cy="512163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171950" y="4229101"/>
            <a:ext cx="3429000" cy="5078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http://</a:t>
            </a:r>
            <a:r>
              <a:rPr kumimoji="0" lang="en-US" sz="13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www.youtube.com</a:t>
            </a:r>
            <a:r>
              <a: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/</a:t>
            </a:r>
            <a:r>
              <a:rPr kumimoji="0" lang="en-US" sz="13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watch?v</a:t>
            </a:r>
            <a:r>
              <a: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=4P8YhP5_oig&amp;feature=related</a:t>
            </a: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257550" y="914401"/>
            <a:ext cx="1600200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Arum </a:t>
            </a:r>
            <a:r>
              <a:rPr kumimoji="0" lang="en-US" sz="1350" b="1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nigrum</a:t>
            </a:r>
            <a:r>
              <a:rPr kumimoji="0" lang="en-US" sz="135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n-US" sz="13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(dung odor)</a:t>
            </a: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4078398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3450" y="342900"/>
            <a:ext cx="3048000" cy="4572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37883" y="793782"/>
            <a:ext cx="3429000" cy="3693319"/>
          </a:xfrm>
          <a:prstGeom prst="rect">
            <a:avLst/>
          </a:prstGeom>
        </p:spPr>
        <p:txBody>
          <a:bodyPr>
            <a:spAutoFit/>
          </a:bodyPr>
          <a:lstStyle/>
          <a:p>
            <a:pPr marL="214313" marR="0" lvl="0" indent="-214313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This Titan Arum can be 12 feet tall, and emits a strong smell of decay.</a:t>
            </a:r>
          </a:p>
          <a:p>
            <a:pPr marL="214313" marR="0" lvl="0" indent="-214313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214313" marR="0" lvl="0" indent="-214313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 stench attracts insects, perhaps carrion beetles, for long distances to lay their eggs. They enter and transfer or receive pollen.</a:t>
            </a:r>
          </a:p>
          <a:p>
            <a:pPr marL="214313" marR="0" lvl="0" indent="-214313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214313" marR="0" lvl="0" indent="-214313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Male and female flowers mature at separate times to avoid self pollination.</a:t>
            </a:r>
          </a:p>
        </p:txBody>
      </p:sp>
    </p:spTree>
    <p:extLst>
      <p:ext uri="{BB962C8B-B14F-4D97-AF65-F5344CB8AC3E}">
        <p14:creationId xmlns:p14="http://schemas.microsoft.com/office/powerpoint/2010/main" val="4855834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white and green flower in shallow focus lens">
            <a:extLst>
              <a:ext uri="{FF2B5EF4-FFF2-40B4-BE49-F238E27FC236}">
                <a16:creationId xmlns:a16="http://schemas.microsoft.com/office/drawing/2014/main" id="{85830ABB-5599-3D18-34FD-D1CB5F7C59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05" b="5341"/>
          <a:stretch/>
        </p:blipFill>
        <p:spPr bwMode="auto">
          <a:xfrm>
            <a:off x="0" y="49154"/>
            <a:ext cx="9143980" cy="5142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butterfly on a leaf&#10;&#10;Description automatically generated">
            <a:extLst>
              <a:ext uri="{FF2B5EF4-FFF2-40B4-BE49-F238E27FC236}">
                <a16:creationId xmlns:a16="http://schemas.microsoft.com/office/drawing/2014/main" id="{53A4BD4B-5ED4-2B34-FEE5-F0797F3DA5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61" b="89941" l="8203" r="93424">
                        <a14:foregroundMark x1="11654" y1="62598" x2="1628" y2="68604"/>
                        <a14:foregroundMark x1="1628" y1="68604" x2="8268" y2="76563"/>
                        <a14:foregroundMark x1="8268" y1="76563" x2="11849" y2="67236"/>
                        <a14:foregroundMark x1="11849" y1="67236" x2="11654" y2="63135"/>
                        <a14:foregroundMark x1="88802" y1="45898" x2="88086" y2="55273"/>
                        <a14:foregroundMark x1="88086" y1="55273" x2="93424" y2="46533"/>
                        <a14:foregroundMark x1="93424" y1="46533" x2="89844" y2="45117"/>
                        <a14:backgroundMark x1="29036" y1="78809" x2="40495" y2="83350"/>
                        <a14:backgroundMark x1="40495" y1="83350" x2="52930" y2="81006"/>
                        <a14:backgroundMark x1="52930" y1="81006" x2="30078" y2="77734"/>
                        <a14:backgroundMark x1="76432" y1="71387" x2="63477" y2="72949"/>
                        <a14:backgroundMark x1="63477" y1="72949" x2="53971" y2="79688"/>
                        <a14:backgroundMark x1="53971" y1="79688" x2="60742" y2="87744"/>
                        <a14:backgroundMark x1="60742" y1="87744" x2="73503" y2="90479"/>
                        <a14:backgroundMark x1="73503" y1="90479" x2="85026" y2="86377"/>
                        <a14:backgroundMark x1="85026" y1="86377" x2="76758" y2="7163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545814" y="727436"/>
            <a:ext cx="2839480" cy="378597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99E21DB-B11D-8B3A-ADFB-CCFBF61454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215502"/>
            <a:ext cx="1780683" cy="2893610"/>
          </a:xfrm>
          <a:prstGeom prst="rect">
            <a:avLst/>
          </a:prstGeom>
        </p:spPr>
      </p:pic>
      <p:sp>
        <p:nvSpPr>
          <p:cNvPr id="3" name="Freeform 2">
            <a:extLst>
              <a:ext uri="{FF2B5EF4-FFF2-40B4-BE49-F238E27FC236}">
                <a16:creationId xmlns:a16="http://schemas.microsoft.com/office/drawing/2014/main" id="{11890023-C8FE-AA73-686E-B1E2151BC62D}"/>
              </a:ext>
            </a:extLst>
          </p:cNvPr>
          <p:cNvSpPr/>
          <p:nvPr/>
        </p:nvSpPr>
        <p:spPr>
          <a:xfrm flipH="1">
            <a:off x="1780683" y="1555341"/>
            <a:ext cx="2490388" cy="874307"/>
          </a:xfrm>
          <a:custGeom>
            <a:avLst/>
            <a:gdLst>
              <a:gd name="connsiteX0" fmla="*/ 0 w 2441669"/>
              <a:gd name="connsiteY0" fmla="*/ 520809 h 792139"/>
              <a:gd name="connsiteX1" fmla="*/ 900752 w 2441669"/>
              <a:gd name="connsiteY1" fmla="*/ 2195 h 792139"/>
              <a:gd name="connsiteX2" fmla="*/ 2279176 w 2441669"/>
              <a:gd name="connsiteY2" fmla="*/ 698230 h 792139"/>
              <a:gd name="connsiteX3" fmla="*/ 2361062 w 2441669"/>
              <a:gd name="connsiteY3" fmla="*/ 766469 h 7921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41669" h="792139">
                <a:moveTo>
                  <a:pt x="0" y="520809"/>
                </a:moveTo>
                <a:cubicBezTo>
                  <a:pt x="260444" y="246717"/>
                  <a:pt x="520889" y="-27375"/>
                  <a:pt x="900752" y="2195"/>
                </a:cubicBezTo>
                <a:cubicBezTo>
                  <a:pt x="1280615" y="31765"/>
                  <a:pt x="2035791" y="570851"/>
                  <a:pt x="2279176" y="698230"/>
                </a:cubicBezTo>
                <a:cubicBezTo>
                  <a:pt x="2522561" y="825609"/>
                  <a:pt x="2441811" y="796039"/>
                  <a:pt x="2361062" y="766469"/>
                </a:cubicBezTo>
              </a:path>
            </a:pathLst>
          </a:custGeom>
          <a:noFill/>
          <a:ln w="57150">
            <a:solidFill>
              <a:schemeClr val="bg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27626992-22F7-8DE1-FF89-42495E939A42}"/>
              </a:ext>
            </a:extLst>
          </p:cNvPr>
          <p:cNvSpPr/>
          <p:nvPr/>
        </p:nvSpPr>
        <p:spPr>
          <a:xfrm flipV="1">
            <a:off x="1049038" y="3935835"/>
            <a:ext cx="2993553" cy="935295"/>
          </a:xfrm>
          <a:custGeom>
            <a:avLst/>
            <a:gdLst>
              <a:gd name="connsiteX0" fmla="*/ 0 w 2441669"/>
              <a:gd name="connsiteY0" fmla="*/ 520809 h 792139"/>
              <a:gd name="connsiteX1" fmla="*/ 900752 w 2441669"/>
              <a:gd name="connsiteY1" fmla="*/ 2195 h 792139"/>
              <a:gd name="connsiteX2" fmla="*/ 2279176 w 2441669"/>
              <a:gd name="connsiteY2" fmla="*/ 698230 h 792139"/>
              <a:gd name="connsiteX3" fmla="*/ 2361062 w 2441669"/>
              <a:gd name="connsiteY3" fmla="*/ 766469 h 7921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41669" h="792139">
                <a:moveTo>
                  <a:pt x="0" y="520809"/>
                </a:moveTo>
                <a:cubicBezTo>
                  <a:pt x="260444" y="246717"/>
                  <a:pt x="520889" y="-27375"/>
                  <a:pt x="900752" y="2195"/>
                </a:cubicBezTo>
                <a:cubicBezTo>
                  <a:pt x="1280615" y="31765"/>
                  <a:pt x="2035791" y="570851"/>
                  <a:pt x="2279176" y="698230"/>
                </a:cubicBezTo>
                <a:cubicBezTo>
                  <a:pt x="2522561" y="825609"/>
                  <a:pt x="2441811" y="796039"/>
                  <a:pt x="2361062" y="766469"/>
                </a:cubicBezTo>
              </a:path>
            </a:pathLst>
          </a:custGeom>
          <a:noFill/>
          <a:ln w="57150">
            <a:solidFill>
              <a:schemeClr val="bg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186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5" name="Text Box 6"/>
          <p:cNvSpPr txBox="1">
            <a:spLocks noChangeArrowheads="1"/>
          </p:cNvSpPr>
          <p:nvPr/>
        </p:nvSpPr>
        <p:spPr bwMode="auto">
          <a:xfrm>
            <a:off x="1371599" y="319862"/>
            <a:ext cx="4343402" cy="4385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22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Times New Roman" pitchFamily="18" charset="0"/>
              </a:rPr>
              <a:t> Deception (</a:t>
            </a:r>
            <a:r>
              <a:rPr kumimoji="0" lang="en-US" sz="22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Times New Roman" pitchFamily="18" charset="0"/>
              </a:rPr>
              <a:t>pseudocopulation</a:t>
            </a:r>
            <a:r>
              <a:rPr kumimoji="0" lang="en-US" sz="22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Times New Roman" pitchFamily="18" charset="0"/>
              </a:rPr>
              <a:t>)</a:t>
            </a:r>
            <a:endParaRPr kumimoji="0" lang="en-US" sz="22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33796" name="Rectangle 7"/>
          <p:cNvSpPr>
            <a:spLocks noChangeArrowheads="1"/>
          </p:cNvSpPr>
          <p:nvPr/>
        </p:nvSpPr>
        <p:spPr bwMode="auto">
          <a:xfrm>
            <a:off x="3413522" y="1272778"/>
            <a:ext cx="6858000" cy="300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3797" name="Group 8"/>
          <p:cNvGrpSpPr>
            <a:grpSpLocks/>
          </p:cNvGrpSpPr>
          <p:nvPr/>
        </p:nvGrpSpPr>
        <p:grpSpPr bwMode="auto">
          <a:xfrm>
            <a:off x="3413522" y="1272778"/>
            <a:ext cx="0" cy="300082"/>
            <a:chOff x="0" y="0"/>
            <a:chExt cx="0" cy="400108"/>
          </a:xfrm>
        </p:grpSpPr>
        <p:sp>
          <p:nvSpPr>
            <p:cNvPr id="33810" name="Rectangle 9"/>
            <p:cNvSpPr>
              <a:spLocks noChangeArrowheads="1"/>
            </p:cNvSpPr>
            <p:nvPr/>
          </p:nvSpPr>
          <p:spPr bwMode="auto">
            <a:xfrm>
              <a:off x="0" y="0"/>
              <a:ext cx="0" cy="4001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811" name="Rectangle 10"/>
            <p:cNvSpPr>
              <a:spLocks noChangeArrowheads="1"/>
            </p:cNvSpPr>
            <p:nvPr/>
          </p:nvSpPr>
          <p:spPr bwMode="auto">
            <a:xfrm>
              <a:off x="0" y="0"/>
              <a:ext cx="0" cy="4001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33798" name="Picture 11" descr="Bulbophyllum dayanum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1" y="1126718"/>
            <a:ext cx="2472929" cy="302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3799" name="Group 12"/>
          <p:cNvGrpSpPr>
            <a:grpSpLocks/>
          </p:cNvGrpSpPr>
          <p:nvPr/>
        </p:nvGrpSpPr>
        <p:grpSpPr bwMode="auto">
          <a:xfrm>
            <a:off x="4180285" y="2502694"/>
            <a:ext cx="0" cy="300082"/>
            <a:chOff x="0" y="0"/>
            <a:chExt cx="0" cy="400108"/>
          </a:xfrm>
        </p:grpSpPr>
        <p:sp>
          <p:nvSpPr>
            <p:cNvPr id="33808" name="Rectangle 13"/>
            <p:cNvSpPr>
              <a:spLocks noChangeArrowheads="1"/>
            </p:cNvSpPr>
            <p:nvPr/>
          </p:nvSpPr>
          <p:spPr bwMode="auto">
            <a:xfrm>
              <a:off x="0" y="0"/>
              <a:ext cx="0" cy="4001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809" name="Rectangle 14"/>
            <p:cNvSpPr>
              <a:spLocks noChangeArrowheads="1"/>
            </p:cNvSpPr>
            <p:nvPr/>
          </p:nvSpPr>
          <p:spPr bwMode="auto">
            <a:xfrm>
              <a:off x="0" y="0"/>
              <a:ext cx="0" cy="4001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3800" name="Rectangle 15"/>
          <p:cNvSpPr>
            <a:spLocks noChangeArrowheads="1"/>
          </p:cNvSpPr>
          <p:nvPr/>
        </p:nvSpPr>
        <p:spPr bwMode="auto">
          <a:xfrm>
            <a:off x="2682480" y="4204126"/>
            <a:ext cx="131445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Bulbophyllum</a:t>
            </a:r>
            <a:r>
              <a:rPr kumimoji="0" lang="en-US" sz="105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05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dayanum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3801" name="Rectangle 27"/>
          <p:cNvSpPr>
            <a:spLocks noChangeArrowheads="1"/>
          </p:cNvSpPr>
          <p:nvPr/>
        </p:nvSpPr>
        <p:spPr bwMode="auto">
          <a:xfrm>
            <a:off x="6080522" y="1234678"/>
            <a:ext cx="0" cy="300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3802" name="Group 34"/>
          <p:cNvGrpSpPr>
            <a:grpSpLocks/>
          </p:cNvGrpSpPr>
          <p:nvPr/>
        </p:nvGrpSpPr>
        <p:grpSpPr bwMode="auto">
          <a:xfrm>
            <a:off x="5715001" y="3771901"/>
            <a:ext cx="2665810" cy="297656"/>
            <a:chOff x="0" y="0"/>
            <a:chExt cx="2655" cy="2919"/>
          </a:xfrm>
        </p:grpSpPr>
        <p:sp>
          <p:nvSpPr>
            <p:cNvPr id="33804" name="Rectangle 29"/>
            <p:cNvSpPr>
              <a:spLocks noChangeArrowheads="1"/>
            </p:cNvSpPr>
            <p:nvPr/>
          </p:nvSpPr>
          <p:spPr bwMode="auto">
            <a:xfrm>
              <a:off x="0" y="0"/>
              <a:ext cx="2655" cy="24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grpSp>
          <p:nvGrpSpPr>
            <p:cNvPr id="33805" name="Group 33"/>
            <p:cNvGrpSpPr>
              <a:grpSpLocks/>
            </p:cNvGrpSpPr>
            <p:nvPr/>
          </p:nvGrpSpPr>
          <p:grpSpPr bwMode="auto">
            <a:xfrm>
              <a:off x="0" y="0"/>
              <a:ext cx="1917" cy="2919"/>
              <a:chOff x="0" y="0"/>
              <a:chExt cx="1917" cy="2919"/>
            </a:xfrm>
          </p:grpSpPr>
          <p:sp>
            <p:nvSpPr>
              <p:cNvPr id="33806" name="Rectangle 30"/>
              <p:cNvSpPr>
                <a:spLocks noChangeArrowheads="1"/>
              </p:cNvSpPr>
              <p:nvPr/>
            </p:nvSpPr>
            <p:spPr bwMode="auto">
              <a:xfrm>
                <a:off x="0" y="0"/>
                <a:ext cx="1917" cy="249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33807" name="Rectangle 31"/>
              <p:cNvSpPr>
                <a:spLocks noChangeArrowheads="1"/>
              </p:cNvSpPr>
              <p:nvPr/>
            </p:nvSpPr>
            <p:spPr bwMode="auto">
              <a:xfrm>
                <a:off x="0" y="0"/>
                <a:ext cx="1917" cy="291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1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Ophrys</a:t>
                </a:r>
                <a:r>
                  <a:rPr kumimoji="0" lang="en-US" sz="105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 </a:t>
                </a:r>
                <a:r>
                  <a:rPr kumimoji="0" lang="en-US" sz="1050" b="0" i="1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apifera</a:t>
                </a:r>
                <a:r>
                  <a:rPr kumimoji="0" lang="en-US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                                                 </a:t>
                </a:r>
              </a:p>
            </p:txBody>
          </p:sp>
        </p:grp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2100" y="1543050"/>
            <a:ext cx="1428750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24944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2" descr="pile of chili">
            <a:extLst>
              <a:ext uri="{FF2B5EF4-FFF2-40B4-BE49-F238E27FC236}">
                <a16:creationId xmlns:a16="http://schemas.microsoft.com/office/drawing/2014/main" id="{915ACE9D-D5F2-384E-AA1D-F5549F7B7F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545" r="-4" b="26575"/>
          <a:stretch/>
        </p:blipFill>
        <p:spPr bwMode="auto">
          <a:xfrm>
            <a:off x="5845889" y="2629584"/>
            <a:ext cx="3298111" cy="2513916"/>
          </a:xfrm>
          <a:custGeom>
            <a:avLst/>
            <a:gdLst/>
            <a:ahLst/>
            <a:cxnLst/>
            <a:rect l="l" t="t" r="r" b="b"/>
            <a:pathLst>
              <a:path w="4397481" h="3351888">
                <a:moveTo>
                  <a:pt x="0" y="0"/>
                </a:moveTo>
                <a:lnTo>
                  <a:pt x="4397481" y="0"/>
                </a:lnTo>
                <a:lnTo>
                  <a:pt x="4397481" y="3351888"/>
                </a:lnTo>
                <a:lnTo>
                  <a:pt x="1552363" y="3351888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894" name="Picture 6" descr="black and white bird on brown tree branch">
            <a:extLst>
              <a:ext uri="{FF2B5EF4-FFF2-40B4-BE49-F238E27FC236}">
                <a16:creationId xmlns:a16="http://schemas.microsoft.com/office/drawing/2014/main" id="{D8BA1007-D42D-1C4D-A09B-8FFB713EE9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64" r="6437" b="1"/>
          <a:stretch/>
        </p:blipFill>
        <p:spPr bwMode="auto">
          <a:xfrm>
            <a:off x="20" y="10"/>
            <a:ext cx="6865999" cy="5147603"/>
          </a:xfrm>
          <a:custGeom>
            <a:avLst/>
            <a:gdLst/>
            <a:ahLst/>
            <a:cxnLst/>
            <a:rect l="l" t="t" r="r" b="b"/>
            <a:pathLst>
              <a:path w="9154693" h="6863485">
                <a:moveTo>
                  <a:pt x="0" y="0"/>
                </a:moveTo>
                <a:lnTo>
                  <a:pt x="5976000" y="0"/>
                </a:lnTo>
                <a:lnTo>
                  <a:pt x="9154693" y="6863485"/>
                </a:lnTo>
                <a:lnTo>
                  <a:pt x="0" y="6863485"/>
                </a:lnTo>
                <a:lnTo>
                  <a:pt x="0" y="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892" name="Picture 4" descr="brown monkey eating apple during daytime">
            <a:extLst>
              <a:ext uri="{FF2B5EF4-FFF2-40B4-BE49-F238E27FC236}">
                <a16:creationId xmlns:a16="http://schemas.microsoft.com/office/drawing/2014/main" id="{46B228D1-6F80-8D49-A06A-C83FB79026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" b="16778"/>
          <a:stretch/>
        </p:blipFill>
        <p:spPr bwMode="auto">
          <a:xfrm>
            <a:off x="4626141" y="10"/>
            <a:ext cx="4517859" cy="2509793"/>
          </a:xfrm>
          <a:custGeom>
            <a:avLst/>
            <a:gdLst/>
            <a:ahLst/>
            <a:cxnLst/>
            <a:rect l="l" t="t" r="r" b="b"/>
            <a:pathLst>
              <a:path w="6023811" h="3346404">
                <a:moveTo>
                  <a:pt x="0" y="0"/>
                </a:moveTo>
                <a:lnTo>
                  <a:pt x="6023811" y="0"/>
                </a:lnTo>
                <a:lnTo>
                  <a:pt x="6023811" y="3346404"/>
                </a:lnTo>
                <a:lnTo>
                  <a:pt x="1549824" y="3346404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93184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white and green flower in shallow focus lens">
            <a:extLst>
              <a:ext uri="{FF2B5EF4-FFF2-40B4-BE49-F238E27FC236}">
                <a16:creationId xmlns:a16="http://schemas.microsoft.com/office/drawing/2014/main" id="{85830ABB-5599-3D18-34FD-D1CB5F7C59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05" b="5341"/>
          <a:stretch/>
        </p:blipFill>
        <p:spPr bwMode="auto">
          <a:xfrm>
            <a:off x="0" y="49154"/>
            <a:ext cx="9143980" cy="5142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reeform 5">
            <a:extLst>
              <a:ext uri="{FF2B5EF4-FFF2-40B4-BE49-F238E27FC236}">
                <a16:creationId xmlns:a16="http://schemas.microsoft.com/office/drawing/2014/main" id="{27626992-22F7-8DE1-FF89-42495E939A42}"/>
              </a:ext>
            </a:extLst>
          </p:cNvPr>
          <p:cNvSpPr/>
          <p:nvPr/>
        </p:nvSpPr>
        <p:spPr>
          <a:xfrm flipV="1">
            <a:off x="1049038" y="3935835"/>
            <a:ext cx="2993553" cy="935295"/>
          </a:xfrm>
          <a:custGeom>
            <a:avLst/>
            <a:gdLst>
              <a:gd name="connsiteX0" fmla="*/ 0 w 2441669"/>
              <a:gd name="connsiteY0" fmla="*/ 520809 h 792139"/>
              <a:gd name="connsiteX1" fmla="*/ 900752 w 2441669"/>
              <a:gd name="connsiteY1" fmla="*/ 2195 h 792139"/>
              <a:gd name="connsiteX2" fmla="*/ 2279176 w 2441669"/>
              <a:gd name="connsiteY2" fmla="*/ 698230 h 792139"/>
              <a:gd name="connsiteX3" fmla="*/ 2361062 w 2441669"/>
              <a:gd name="connsiteY3" fmla="*/ 766469 h 7921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41669" h="792139">
                <a:moveTo>
                  <a:pt x="0" y="520809"/>
                </a:moveTo>
                <a:cubicBezTo>
                  <a:pt x="260444" y="246717"/>
                  <a:pt x="520889" y="-27375"/>
                  <a:pt x="900752" y="2195"/>
                </a:cubicBezTo>
                <a:cubicBezTo>
                  <a:pt x="1280615" y="31765"/>
                  <a:pt x="2035791" y="570851"/>
                  <a:pt x="2279176" y="698230"/>
                </a:cubicBezTo>
                <a:cubicBezTo>
                  <a:pt x="2522561" y="825609"/>
                  <a:pt x="2441811" y="796039"/>
                  <a:pt x="2361062" y="766469"/>
                </a:cubicBezTo>
              </a:path>
            </a:pathLst>
          </a:custGeom>
          <a:noFill/>
          <a:ln w="57150">
            <a:solidFill>
              <a:schemeClr val="bg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2" descr="MBG: Research: Passiflora Research Network">
            <a:extLst>
              <a:ext uri="{FF2B5EF4-FFF2-40B4-BE49-F238E27FC236}">
                <a16:creationId xmlns:a16="http://schemas.microsoft.com/office/drawing/2014/main" id="{0AB1A934-7141-1C5D-8B5E-86816783B5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28" b="89952" l="10000" r="91833">
                        <a14:foregroundMark x1="74552" y1="78435" x2="76167" y2="81579"/>
                        <a14:foregroundMark x1="71688" y1="72860" x2="74226" y2="77801"/>
                        <a14:foregroundMark x1="69651" y1="68895" x2="70295" y2="70149"/>
                        <a14:foregroundMark x1="64000" y1="57895" x2="67873" y2="65434"/>
                        <a14:foregroundMark x1="76167" y1="81579" x2="91000" y2="88397"/>
                        <a14:foregroundMark x1="91000" y1="88397" x2="91833" y2="49641"/>
                        <a14:foregroundMark x1="91833" y1="49641" x2="63500" y2="57297"/>
                        <a14:backgroundMark x1="74500" y1="79545" x2="69333" y2="67703"/>
                        <a14:backgroundMark x1="69333" y1="67703" x2="58167" y2="57177"/>
                        <a14:backgroundMark x1="58167" y1="57177" x2="44833" y2="65431"/>
                        <a14:backgroundMark x1="44833" y1="65431" x2="48500" y2="77751"/>
                        <a14:backgroundMark x1="48500" y1="77751" x2="73500" y2="795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-130546" y="49154"/>
            <a:ext cx="3438289" cy="4791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butterfly on a leaf&#10;&#10;Description automatically generated">
            <a:extLst>
              <a:ext uri="{FF2B5EF4-FFF2-40B4-BE49-F238E27FC236}">
                <a16:creationId xmlns:a16="http://schemas.microsoft.com/office/drawing/2014/main" id="{53A4BD4B-5ED4-2B34-FEE5-F0797F3DA58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961" b="89941" l="8203" r="93424">
                        <a14:foregroundMark x1="11654" y1="62598" x2="1628" y2="68604"/>
                        <a14:foregroundMark x1="1628" y1="68604" x2="8268" y2="76563"/>
                        <a14:foregroundMark x1="8268" y1="76563" x2="11849" y2="67236"/>
                        <a14:foregroundMark x1="11849" y1="67236" x2="11654" y2="63135"/>
                        <a14:foregroundMark x1="88802" y1="45898" x2="88086" y2="55273"/>
                        <a14:foregroundMark x1="88086" y1="55273" x2="93424" y2="46533"/>
                        <a14:foregroundMark x1="93424" y1="46533" x2="89844" y2="45117"/>
                        <a14:backgroundMark x1="29036" y1="78809" x2="40495" y2="83350"/>
                        <a14:backgroundMark x1="40495" y1="83350" x2="52930" y2="81006"/>
                        <a14:backgroundMark x1="52930" y1="81006" x2="30078" y2="77734"/>
                        <a14:backgroundMark x1="76432" y1="71387" x2="63477" y2="72949"/>
                        <a14:backgroundMark x1="63477" y1="72949" x2="53971" y2="79688"/>
                        <a14:backgroundMark x1="53971" y1="79688" x2="60742" y2="87744"/>
                        <a14:backgroundMark x1="60742" y1="87744" x2="73503" y2="90479"/>
                        <a14:backgroundMark x1="73503" y1="90479" x2="85026" y2="86377"/>
                        <a14:backgroundMark x1="85026" y1="86377" x2="76758" y2="7163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63842" y="805648"/>
            <a:ext cx="2839480" cy="3785973"/>
          </a:xfrm>
          <a:prstGeom prst="rect">
            <a:avLst/>
          </a:prstGeom>
        </p:spPr>
      </p:pic>
      <p:sp>
        <p:nvSpPr>
          <p:cNvPr id="3" name="Freeform 2">
            <a:extLst>
              <a:ext uri="{FF2B5EF4-FFF2-40B4-BE49-F238E27FC236}">
                <a16:creationId xmlns:a16="http://schemas.microsoft.com/office/drawing/2014/main" id="{11890023-C8FE-AA73-686E-B1E2151BC62D}"/>
              </a:ext>
            </a:extLst>
          </p:cNvPr>
          <p:cNvSpPr/>
          <p:nvPr/>
        </p:nvSpPr>
        <p:spPr>
          <a:xfrm flipH="1">
            <a:off x="2062549" y="1570559"/>
            <a:ext cx="2490388" cy="874307"/>
          </a:xfrm>
          <a:custGeom>
            <a:avLst/>
            <a:gdLst>
              <a:gd name="connsiteX0" fmla="*/ 0 w 2441669"/>
              <a:gd name="connsiteY0" fmla="*/ 520809 h 792139"/>
              <a:gd name="connsiteX1" fmla="*/ 900752 w 2441669"/>
              <a:gd name="connsiteY1" fmla="*/ 2195 h 792139"/>
              <a:gd name="connsiteX2" fmla="*/ 2279176 w 2441669"/>
              <a:gd name="connsiteY2" fmla="*/ 698230 h 792139"/>
              <a:gd name="connsiteX3" fmla="*/ 2361062 w 2441669"/>
              <a:gd name="connsiteY3" fmla="*/ 766469 h 7921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41669" h="792139">
                <a:moveTo>
                  <a:pt x="0" y="520809"/>
                </a:moveTo>
                <a:cubicBezTo>
                  <a:pt x="260444" y="246717"/>
                  <a:pt x="520889" y="-27375"/>
                  <a:pt x="900752" y="2195"/>
                </a:cubicBezTo>
                <a:cubicBezTo>
                  <a:pt x="1280615" y="31765"/>
                  <a:pt x="2035791" y="570851"/>
                  <a:pt x="2279176" y="698230"/>
                </a:cubicBezTo>
                <a:cubicBezTo>
                  <a:pt x="2522561" y="825609"/>
                  <a:pt x="2441811" y="796039"/>
                  <a:pt x="2361062" y="766469"/>
                </a:cubicBezTo>
              </a:path>
            </a:pathLst>
          </a:custGeom>
          <a:noFill/>
          <a:ln w="57150">
            <a:solidFill>
              <a:schemeClr val="bg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352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white and green flower in shallow focus lens">
            <a:extLst>
              <a:ext uri="{FF2B5EF4-FFF2-40B4-BE49-F238E27FC236}">
                <a16:creationId xmlns:a16="http://schemas.microsoft.com/office/drawing/2014/main" id="{EEECC237-B755-6D9D-F1B2-E764253BFD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05" b="5341"/>
          <a:stretch/>
        </p:blipFill>
        <p:spPr bwMode="auto">
          <a:xfrm>
            <a:off x="0" y="49154"/>
            <a:ext cx="9143980" cy="5142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D7EC8C7-60EB-96A6-3EB9-C4BA578091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8029" y="305640"/>
            <a:ext cx="1732378" cy="1635054"/>
          </a:xfrm>
          <a:prstGeom prst="rect">
            <a:avLst/>
          </a:prstGeom>
          <a:ln w="25400">
            <a:solidFill>
              <a:schemeClr val="bg1"/>
            </a:solidFill>
          </a:ln>
        </p:spPr>
      </p:pic>
      <p:pic>
        <p:nvPicPr>
          <p:cNvPr id="3" name="Picture 2" descr="A couple of bugs on a leaf&#10;&#10;Description automatically generated with low confidence">
            <a:extLst>
              <a:ext uri="{FF2B5EF4-FFF2-40B4-BE49-F238E27FC236}">
                <a16:creationId xmlns:a16="http://schemas.microsoft.com/office/drawing/2014/main" id="{DFDE2475-97A3-23E0-FB0F-B6477DF0A5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-615534" y="664689"/>
            <a:ext cx="5093384" cy="386231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9220412-111E-EBD9-1879-F28DCE939D9E}"/>
              </a:ext>
            </a:extLst>
          </p:cNvPr>
          <p:cNvSpPr/>
          <p:nvPr/>
        </p:nvSpPr>
        <p:spPr>
          <a:xfrm>
            <a:off x="4503817" y="3444671"/>
            <a:ext cx="491215" cy="436728"/>
          </a:xfrm>
          <a:prstGeom prst="rect">
            <a:avLst/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8527D6C-795D-97B1-3976-3C64FF730826}"/>
              </a:ext>
            </a:extLst>
          </p:cNvPr>
          <p:cNvCxnSpPr>
            <a:cxnSpLocks/>
          </p:cNvCxnSpPr>
          <p:nvPr/>
        </p:nvCxnSpPr>
        <p:spPr>
          <a:xfrm flipH="1" flipV="1">
            <a:off x="4108029" y="1940694"/>
            <a:ext cx="395788" cy="1514907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82E69CB-9E82-99C1-1FE5-62560E29800C}"/>
              </a:ext>
            </a:extLst>
          </p:cNvPr>
          <p:cNvCxnSpPr>
            <a:cxnSpLocks/>
          </p:cNvCxnSpPr>
          <p:nvPr/>
        </p:nvCxnSpPr>
        <p:spPr>
          <a:xfrm flipV="1">
            <a:off x="4995032" y="1940694"/>
            <a:ext cx="845375" cy="1503977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85514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white and green flower in shallow focus lens">
            <a:extLst>
              <a:ext uri="{FF2B5EF4-FFF2-40B4-BE49-F238E27FC236}">
                <a16:creationId xmlns:a16="http://schemas.microsoft.com/office/drawing/2014/main" id="{EEECC237-B755-6D9D-F1B2-E764253BFD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05" b="5341"/>
          <a:stretch/>
        </p:blipFill>
        <p:spPr bwMode="auto">
          <a:xfrm>
            <a:off x="18424" y="961"/>
            <a:ext cx="9143980" cy="5142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 descr="A couple of bugs on a leaf&#10;&#10;Description automatically generated with low confidence">
            <a:extLst>
              <a:ext uri="{FF2B5EF4-FFF2-40B4-BE49-F238E27FC236}">
                <a16:creationId xmlns:a16="http://schemas.microsoft.com/office/drawing/2014/main" id="{0312A41C-C3F4-D476-DAC6-A5AA65112C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-615534" y="664689"/>
            <a:ext cx="5093384" cy="3862316"/>
          </a:xfrm>
          <a:prstGeom prst="rect">
            <a:avLst/>
          </a:prstGeom>
        </p:spPr>
      </p:pic>
      <p:pic>
        <p:nvPicPr>
          <p:cNvPr id="4098" name="Picture 2" descr="image">
            <a:extLst>
              <a:ext uri="{FF2B5EF4-FFF2-40B4-BE49-F238E27FC236}">
                <a16:creationId xmlns:a16="http://schemas.microsoft.com/office/drawing/2014/main" id="{DF6D730C-7E15-EC87-9829-4F356A89E4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4863" y="4161431"/>
            <a:ext cx="1397000" cy="72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image">
            <a:extLst>
              <a:ext uri="{FF2B5EF4-FFF2-40B4-BE49-F238E27FC236}">
                <a16:creationId xmlns:a16="http://schemas.microsoft.com/office/drawing/2014/main" id="{904DBF84-57E4-1320-E321-28C4B34760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8161" y="1281002"/>
            <a:ext cx="1359059" cy="793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image">
            <a:extLst>
              <a:ext uri="{FF2B5EF4-FFF2-40B4-BE49-F238E27FC236}">
                <a16:creationId xmlns:a16="http://schemas.microsoft.com/office/drawing/2014/main" id="{6710970F-B9F4-170E-4251-E307014FE1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3217" y="2763358"/>
            <a:ext cx="1327306" cy="161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reeform 2">
            <a:extLst>
              <a:ext uri="{FF2B5EF4-FFF2-40B4-BE49-F238E27FC236}">
                <a16:creationId xmlns:a16="http://schemas.microsoft.com/office/drawing/2014/main" id="{50537583-CA2A-13B0-B5A5-5907731E3AA9}"/>
              </a:ext>
            </a:extLst>
          </p:cNvPr>
          <p:cNvSpPr/>
          <p:nvPr/>
        </p:nvSpPr>
        <p:spPr>
          <a:xfrm flipH="1">
            <a:off x="5089335" y="366295"/>
            <a:ext cx="1359059" cy="792139"/>
          </a:xfrm>
          <a:custGeom>
            <a:avLst/>
            <a:gdLst>
              <a:gd name="connsiteX0" fmla="*/ 0 w 2441669"/>
              <a:gd name="connsiteY0" fmla="*/ 520809 h 792139"/>
              <a:gd name="connsiteX1" fmla="*/ 900752 w 2441669"/>
              <a:gd name="connsiteY1" fmla="*/ 2195 h 792139"/>
              <a:gd name="connsiteX2" fmla="*/ 2279176 w 2441669"/>
              <a:gd name="connsiteY2" fmla="*/ 698230 h 792139"/>
              <a:gd name="connsiteX3" fmla="*/ 2361062 w 2441669"/>
              <a:gd name="connsiteY3" fmla="*/ 766469 h 7921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41669" h="792139">
                <a:moveTo>
                  <a:pt x="0" y="520809"/>
                </a:moveTo>
                <a:cubicBezTo>
                  <a:pt x="260444" y="246717"/>
                  <a:pt x="520889" y="-27375"/>
                  <a:pt x="900752" y="2195"/>
                </a:cubicBezTo>
                <a:cubicBezTo>
                  <a:pt x="1280615" y="31765"/>
                  <a:pt x="2035791" y="570851"/>
                  <a:pt x="2279176" y="698230"/>
                </a:cubicBezTo>
                <a:cubicBezTo>
                  <a:pt x="2522561" y="825609"/>
                  <a:pt x="2441811" y="796039"/>
                  <a:pt x="2361062" y="766469"/>
                </a:cubicBezTo>
              </a:path>
            </a:pathLst>
          </a:custGeom>
          <a:noFill/>
          <a:ln w="57150">
            <a:solidFill>
              <a:schemeClr val="bg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5EE09792-1F9B-53A6-85E6-8C06E581BA0B}"/>
              </a:ext>
            </a:extLst>
          </p:cNvPr>
          <p:cNvSpPr/>
          <p:nvPr/>
        </p:nvSpPr>
        <p:spPr>
          <a:xfrm flipV="1">
            <a:off x="2605088" y="2239436"/>
            <a:ext cx="1870738" cy="1026593"/>
          </a:xfrm>
          <a:custGeom>
            <a:avLst/>
            <a:gdLst>
              <a:gd name="connsiteX0" fmla="*/ 0 w 2441669"/>
              <a:gd name="connsiteY0" fmla="*/ 520809 h 792139"/>
              <a:gd name="connsiteX1" fmla="*/ 900752 w 2441669"/>
              <a:gd name="connsiteY1" fmla="*/ 2195 h 792139"/>
              <a:gd name="connsiteX2" fmla="*/ 2279176 w 2441669"/>
              <a:gd name="connsiteY2" fmla="*/ 698230 h 792139"/>
              <a:gd name="connsiteX3" fmla="*/ 2361062 w 2441669"/>
              <a:gd name="connsiteY3" fmla="*/ 766469 h 7921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41669" h="792139">
                <a:moveTo>
                  <a:pt x="0" y="520809"/>
                </a:moveTo>
                <a:cubicBezTo>
                  <a:pt x="260444" y="246717"/>
                  <a:pt x="520889" y="-27375"/>
                  <a:pt x="900752" y="2195"/>
                </a:cubicBezTo>
                <a:cubicBezTo>
                  <a:pt x="1280615" y="31765"/>
                  <a:pt x="2035791" y="570851"/>
                  <a:pt x="2279176" y="698230"/>
                </a:cubicBezTo>
                <a:cubicBezTo>
                  <a:pt x="2522561" y="825609"/>
                  <a:pt x="2441811" y="796039"/>
                  <a:pt x="2361062" y="766469"/>
                </a:cubicBezTo>
              </a:path>
            </a:pathLst>
          </a:custGeom>
          <a:noFill/>
          <a:ln w="57150">
            <a:solidFill>
              <a:schemeClr val="bg1"/>
            </a:solidFill>
            <a:headEnd type="triangl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99B1C88C-C615-E28E-2F83-01849863ABC2}"/>
              </a:ext>
            </a:extLst>
          </p:cNvPr>
          <p:cNvSpPr/>
          <p:nvPr/>
        </p:nvSpPr>
        <p:spPr>
          <a:xfrm flipV="1">
            <a:off x="5684503" y="3976121"/>
            <a:ext cx="1203080" cy="185310"/>
          </a:xfrm>
          <a:custGeom>
            <a:avLst/>
            <a:gdLst>
              <a:gd name="connsiteX0" fmla="*/ 0 w 2441669"/>
              <a:gd name="connsiteY0" fmla="*/ 520809 h 792139"/>
              <a:gd name="connsiteX1" fmla="*/ 900752 w 2441669"/>
              <a:gd name="connsiteY1" fmla="*/ 2195 h 792139"/>
              <a:gd name="connsiteX2" fmla="*/ 2279176 w 2441669"/>
              <a:gd name="connsiteY2" fmla="*/ 698230 h 792139"/>
              <a:gd name="connsiteX3" fmla="*/ 2361062 w 2441669"/>
              <a:gd name="connsiteY3" fmla="*/ 766469 h 7921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41669" h="792139">
                <a:moveTo>
                  <a:pt x="0" y="520809"/>
                </a:moveTo>
                <a:cubicBezTo>
                  <a:pt x="260444" y="246717"/>
                  <a:pt x="520889" y="-27375"/>
                  <a:pt x="900752" y="2195"/>
                </a:cubicBezTo>
                <a:cubicBezTo>
                  <a:pt x="1280615" y="31765"/>
                  <a:pt x="2035791" y="570851"/>
                  <a:pt x="2279176" y="698230"/>
                </a:cubicBezTo>
                <a:cubicBezTo>
                  <a:pt x="2522561" y="825609"/>
                  <a:pt x="2441811" y="796039"/>
                  <a:pt x="2361062" y="766469"/>
                </a:cubicBezTo>
              </a:path>
            </a:pathLst>
          </a:custGeom>
          <a:noFill/>
          <a:ln w="57150">
            <a:solidFill>
              <a:schemeClr val="bg1"/>
            </a:solidFill>
            <a:headEnd type="triangl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8E4D11C7-16F3-E881-A26E-395DCD2716E8}"/>
              </a:ext>
            </a:extLst>
          </p:cNvPr>
          <p:cNvSpPr/>
          <p:nvPr/>
        </p:nvSpPr>
        <p:spPr>
          <a:xfrm flipV="1">
            <a:off x="2605088" y="3496787"/>
            <a:ext cx="1538042" cy="1026592"/>
          </a:xfrm>
          <a:custGeom>
            <a:avLst/>
            <a:gdLst>
              <a:gd name="connsiteX0" fmla="*/ 0 w 2441669"/>
              <a:gd name="connsiteY0" fmla="*/ 520809 h 792139"/>
              <a:gd name="connsiteX1" fmla="*/ 900752 w 2441669"/>
              <a:gd name="connsiteY1" fmla="*/ 2195 h 792139"/>
              <a:gd name="connsiteX2" fmla="*/ 2279176 w 2441669"/>
              <a:gd name="connsiteY2" fmla="*/ 698230 h 792139"/>
              <a:gd name="connsiteX3" fmla="*/ 2361062 w 2441669"/>
              <a:gd name="connsiteY3" fmla="*/ 766469 h 7921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41669" h="792139">
                <a:moveTo>
                  <a:pt x="0" y="520809"/>
                </a:moveTo>
                <a:cubicBezTo>
                  <a:pt x="260444" y="246717"/>
                  <a:pt x="520889" y="-27375"/>
                  <a:pt x="900752" y="2195"/>
                </a:cubicBezTo>
                <a:cubicBezTo>
                  <a:pt x="1280615" y="31765"/>
                  <a:pt x="2035791" y="570851"/>
                  <a:pt x="2279176" y="698230"/>
                </a:cubicBezTo>
                <a:cubicBezTo>
                  <a:pt x="2522561" y="825609"/>
                  <a:pt x="2441811" y="796039"/>
                  <a:pt x="2361062" y="766469"/>
                </a:cubicBezTo>
              </a:path>
            </a:pathLst>
          </a:custGeom>
          <a:noFill/>
          <a:ln w="57150">
            <a:solidFill>
              <a:schemeClr val="bg1"/>
            </a:solidFill>
            <a:headEnd type="triangl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F5980957-A272-577F-2B1C-6F4EEB3312F7}"/>
              </a:ext>
            </a:extLst>
          </p:cNvPr>
          <p:cNvSpPr/>
          <p:nvPr/>
        </p:nvSpPr>
        <p:spPr>
          <a:xfrm rot="16495178" flipV="1">
            <a:off x="7948020" y="2958817"/>
            <a:ext cx="1203080" cy="792139"/>
          </a:xfrm>
          <a:custGeom>
            <a:avLst/>
            <a:gdLst>
              <a:gd name="connsiteX0" fmla="*/ 0 w 2441669"/>
              <a:gd name="connsiteY0" fmla="*/ 520809 h 792139"/>
              <a:gd name="connsiteX1" fmla="*/ 900752 w 2441669"/>
              <a:gd name="connsiteY1" fmla="*/ 2195 h 792139"/>
              <a:gd name="connsiteX2" fmla="*/ 2279176 w 2441669"/>
              <a:gd name="connsiteY2" fmla="*/ 698230 h 792139"/>
              <a:gd name="connsiteX3" fmla="*/ 2361062 w 2441669"/>
              <a:gd name="connsiteY3" fmla="*/ 766469 h 7921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41669" h="792139">
                <a:moveTo>
                  <a:pt x="0" y="520809"/>
                </a:moveTo>
                <a:cubicBezTo>
                  <a:pt x="260444" y="246717"/>
                  <a:pt x="520889" y="-27375"/>
                  <a:pt x="900752" y="2195"/>
                </a:cubicBezTo>
                <a:cubicBezTo>
                  <a:pt x="1280615" y="31765"/>
                  <a:pt x="2035791" y="570851"/>
                  <a:pt x="2279176" y="698230"/>
                </a:cubicBezTo>
                <a:cubicBezTo>
                  <a:pt x="2522561" y="825609"/>
                  <a:pt x="2441811" y="796039"/>
                  <a:pt x="2361062" y="766469"/>
                </a:cubicBezTo>
              </a:path>
            </a:pathLst>
          </a:custGeom>
          <a:noFill/>
          <a:ln w="57150">
            <a:solidFill>
              <a:schemeClr val="bg1"/>
            </a:solidFill>
            <a:headEnd type="triangl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17BF0002-9E02-9849-F5C0-F719BEEEC716}"/>
              </a:ext>
            </a:extLst>
          </p:cNvPr>
          <p:cNvSpPr/>
          <p:nvPr/>
        </p:nvSpPr>
        <p:spPr>
          <a:xfrm flipV="1">
            <a:off x="2292824" y="4523379"/>
            <a:ext cx="5035467" cy="528756"/>
          </a:xfrm>
          <a:custGeom>
            <a:avLst/>
            <a:gdLst>
              <a:gd name="connsiteX0" fmla="*/ 0 w 2441669"/>
              <a:gd name="connsiteY0" fmla="*/ 520809 h 792139"/>
              <a:gd name="connsiteX1" fmla="*/ 900752 w 2441669"/>
              <a:gd name="connsiteY1" fmla="*/ 2195 h 792139"/>
              <a:gd name="connsiteX2" fmla="*/ 2279176 w 2441669"/>
              <a:gd name="connsiteY2" fmla="*/ 698230 h 792139"/>
              <a:gd name="connsiteX3" fmla="*/ 2361062 w 2441669"/>
              <a:gd name="connsiteY3" fmla="*/ 766469 h 7921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41669" h="792139">
                <a:moveTo>
                  <a:pt x="0" y="520809"/>
                </a:moveTo>
                <a:cubicBezTo>
                  <a:pt x="260444" y="246717"/>
                  <a:pt x="520889" y="-27375"/>
                  <a:pt x="900752" y="2195"/>
                </a:cubicBezTo>
                <a:cubicBezTo>
                  <a:pt x="1280615" y="31765"/>
                  <a:pt x="2035791" y="570851"/>
                  <a:pt x="2279176" y="698230"/>
                </a:cubicBezTo>
                <a:cubicBezTo>
                  <a:pt x="2522561" y="825609"/>
                  <a:pt x="2441811" y="796039"/>
                  <a:pt x="2361062" y="766469"/>
                </a:cubicBezTo>
              </a:path>
            </a:pathLst>
          </a:custGeom>
          <a:noFill/>
          <a:ln w="57150">
            <a:solidFill>
              <a:schemeClr val="bg1"/>
            </a:solidFill>
            <a:headEnd type="triangl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533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6" grpId="0" animBg="1"/>
      <p:bldP spid="7" grpId="0" animBg="1"/>
      <p:bldP spid="8" grpId="0" animBg="1"/>
      <p:bldP spid="9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2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028F7E3C-DCDB-B64C-AFA6-63794F7F84CD}" vid="{DF6AC2A7-B09F-174B-8D07-7CAC31461C50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3194</TotalTime>
  <Words>1836</Words>
  <Application>Microsoft Macintosh PowerPoint</Application>
  <PresentationFormat>On-screen Show (16:9)</PresentationFormat>
  <Paragraphs>304</Paragraphs>
  <Slides>61</Slides>
  <Notes>43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61</vt:i4>
      </vt:variant>
    </vt:vector>
  </HeadingPairs>
  <TitlesOfParts>
    <vt:vector size="75" baseType="lpstr">
      <vt:lpstr>-apple-system</vt:lpstr>
      <vt:lpstr>Arial</vt:lpstr>
      <vt:lpstr>Calibri</vt:lpstr>
      <vt:lpstr>Calibri Light</vt:lpstr>
      <vt:lpstr>Helvetica</vt:lpstr>
      <vt:lpstr>Open Sans</vt:lpstr>
      <vt:lpstr>Proxima Nova</vt:lpstr>
      <vt:lpstr>source sans pro</vt:lpstr>
      <vt:lpstr>Verdana</vt:lpstr>
      <vt:lpstr>Office Theme</vt:lpstr>
      <vt:lpstr>2_Default Design</vt:lpstr>
      <vt:lpstr>1_Office Theme</vt:lpstr>
      <vt:lpstr>1_Default Design</vt:lpstr>
      <vt:lpstr>2_Office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Bruna, Emilio M.</dc:creator>
  <cp:lastModifiedBy>Bruna, Emilio M.</cp:lastModifiedBy>
  <cp:revision>466</cp:revision>
  <dcterms:created xsi:type="dcterms:W3CDTF">2021-09-07T02:25:52Z</dcterms:created>
  <dcterms:modified xsi:type="dcterms:W3CDTF">2022-09-27T13:18:54Z</dcterms:modified>
</cp:coreProperties>
</file>